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5" r:id="rId5"/>
    <p:sldMasterId id="2147483667" r:id="rId6"/>
  </p:sldMasterIdLst>
  <p:notesMasterIdLst>
    <p:notesMasterId r:id="rId104"/>
  </p:notesMasterIdLst>
  <p:sldIdLst>
    <p:sldId id="256" r:id="rId7"/>
    <p:sldId id="395" r:id="rId8"/>
    <p:sldId id="403" r:id="rId9"/>
    <p:sldId id="404" r:id="rId10"/>
    <p:sldId id="405" r:id="rId11"/>
    <p:sldId id="392" r:id="rId12"/>
    <p:sldId id="328" r:id="rId13"/>
    <p:sldId id="296" r:id="rId14"/>
    <p:sldId id="329" r:id="rId15"/>
    <p:sldId id="331" r:id="rId16"/>
    <p:sldId id="330" r:id="rId17"/>
    <p:sldId id="336" r:id="rId18"/>
    <p:sldId id="335" r:id="rId19"/>
    <p:sldId id="334" r:id="rId20"/>
    <p:sldId id="333" r:id="rId21"/>
    <p:sldId id="332" r:id="rId22"/>
    <p:sldId id="337" r:id="rId23"/>
    <p:sldId id="341" r:id="rId24"/>
    <p:sldId id="339" r:id="rId25"/>
    <p:sldId id="388" r:id="rId26"/>
    <p:sldId id="389" r:id="rId27"/>
    <p:sldId id="390" r:id="rId28"/>
    <p:sldId id="391" r:id="rId29"/>
    <p:sldId id="393" r:id="rId30"/>
    <p:sldId id="342" r:id="rId31"/>
    <p:sldId id="343" r:id="rId32"/>
    <p:sldId id="345" r:id="rId33"/>
    <p:sldId id="344" r:id="rId34"/>
    <p:sldId id="346" r:id="rId35"/>
    <p:sldId id="350" r:id="rId36"/>
    <p:sldId id="352" r:id="rId37"/>
    <p:sldId id="351" r:id="rId38"/>
    <p:sldId id="353" r:id="rId39"/>
    <p:sldId id="347" r:id="rId40"/>
    <p:sldId id="354" r:id="rId41"/>
    <p:sldId id="356" r:id="rId42"/>
    <p:sldId id="357" r:id="rId43"/>
    <p:sldId id="358" r:id="rId44"/>
    <p:sldId id="348" r:id="rId45"/>
    <p:sldId id="359" r:id="rId46"/>
    <p:sldId id="360" r:id="rId47"/>
    <p:sldId id="361" r:id="rId48"/>
    <p:sldId id="362" r:id="rId49"/>
    <p:sldId id="363" r:id="rId50"/>
    <p:sldId id="365" r:id="rId51"/>
    <p:sldId id="366" r:id="rId52"/>
    <p:sldId id="367" r:id="rId53"/>
    <p:sldId id="368" r:id="rId54"/>
    <p:sldId id="369" r:id="rId55"/>
    <p:sldId id="371" r:id="rId56"/>
    <p:sldId id="370" r:id="rId57"/>
    <p:sldId id="373" r:id="rId58"/>
    <p:sldId id="372" r:id="rId59"/>
    <p:sldId id="375" r:id="rId60"/>
    <p:sldId id="376" r:id="rId61"/>
    <p:sldId id="377" r:id="rId62"/>
    <p:sldId id="378" r:id="rId63"/>
    <p:sldId id="379" r:id="rId64"/>
    <p:sldId id="380" r:id="rId65"/>
    <p:sldId id="394" r:id="rId66"/>
    <p:sldId id="381" r:id="rId67"/>
    <p:sldId id="382" r:id="rId68"/>
    <p:sldId id="399" r:id="rId69"/>
    <p:sldId id="406" r:id="rId70"/>
    <p:sldId id="400" r:id="rId71"/>
    <p:sldId id="423" r:id="rId72"/>
    <p:sldId id="424" r:id="rId73"/>
    <p:sldId id="425" r:id="rId74"/>
    <p:sldId id="427" r:id="rId75"/>
    <p:sldId id="412" r:id="rId76"/>
    <p:sldId id="426" r:id="rId77"/>
    <p:sldId id="408" r:id="rId78"/>
    <p:sldId id="429" r:id="rId79"/>
    <p:sldId id="428" r:id="rId80"/>
    <p:sldId id="413" r:id="rId81"/>
    <p:sldId id="430" r:id="rId82"/>
    <p:sldId id="431" r:id="rId83"/>
    <p:sldId id="432" r:id="rId84"/>
    <p:sldId id="417" r:id="rId85"/>
    <p:sldId id="433" r:id="rId86"/>
    <p:sldId id="439" r:id="rId87"/>
    <p:sldId id="438" r:id="rId88"/>
    <p:sldId id="437" r:id="rId89"/>
    <p:sldId id="436" r:id="rId90"/>
    <p:sldId id="435" r:id="rId91"/>
    <p:sldId id="434" r:id="rId92"/>
    <p:sldId id="410" r:id="rId93"/>
    <p:sldId id="416" r:id="rId94"/>
    <p:sldId id="407" r:id="rId95"/>
    <p:sldId id="420" r:id="rId96"/>
    <p:sldId id="443" r:id="rId97"/>
    <p:sldId id="419" r:id="rId98"/>
    <p:sldId id="440" r:id="rId99"/>
    <p:sldId id="441" r:id="rId100"/>
    <p:sldId id="442" r:id="rId101"/>
    <p:sldId id="266" r:id="rId102"/>
    <p:sldId id="398" r:id="rId103"/>
  </p:sldIdLst>
  <p:sldSz cx="12192000" cy="6858000"/>
  <p:notesSz cx="6858000" cy="9144000"/>
  <p:custDataLst>
    <p:tags r:id="rId10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535"/>
    <a:srgbClr val="D24726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8AF7-B4A4-4E4B-A01F-71A60FFCC6CA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E77A4-546B-4759-8EA2-19545229B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1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87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49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05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67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82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90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73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571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715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61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91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11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549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2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29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5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283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7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997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0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4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83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588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51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974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42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522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977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187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96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09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761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9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353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400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892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515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265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321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52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72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90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490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067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27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5760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856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004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543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89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39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843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6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780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473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731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2857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089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902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747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265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7451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0096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345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7836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0289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244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7428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7500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0602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4700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7443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4298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836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96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74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6271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98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7934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4251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019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55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6531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5191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3615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66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699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1247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9177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539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7000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2698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77A4-546B-4759-8EA2-19545229B68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93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091E2-77D1-4C29-AE2F-D3CB16F928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3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10.03.2019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74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4356-A362-4CF0-BCAF-3D9DCBBC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5BD8C-84CF-401F-A213-D5244D88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094F2-06B5-44BC-9642-538C7437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0D44-0D58-4F63-94E6-2E5325A06A83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C2D90-4802-4467-8B7D-08AC72FA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AC36-C06D-4E45-847A-828B09A5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99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FB2-8C5C-40B0-BF81-97833999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69D5-D46F-4C52-BE4C-CEEBCBA2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5F5B-F07A-4150-AAA8-2ACAB026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34D-B4F6-4C35-ADD2-789A75EB8A80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2FDF-02FC-469F-9737-B36B1848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C065-0B55-42FD-ABD6-547DE036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7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5701-476F-4078-8288-1F92B9B8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52708-4AD5-4B51-91C8-2DF71C754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CF23-3AF6-48CD-8501-02EE366C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43E6-1A34-44CA-8E7B-D1BACEAAEAAA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9575-A1AC-4056-9F5F-02E985C2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6C487-CAA2-4E37-AE16-C2137662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23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D175-4E77-48C3-88A6-76CEE13B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0642-79CB-4022-A4C9-A33B253E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0C463-95D8-44C1-AB67-0B0085BEA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AC0D-EA6A-434C-91E2-9F05B441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E5F8-25BD-415F-8B97-A48BF04E6E9C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7F1B-D865-460F-97C7-8C6444F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ADD5-83C2-49E0-825D-FCA1FF5A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7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960-2389-4307-9214-F7D87277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E8A8-C521-4BB0-8FA7-FF59CC587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DAA6F-09AF-42B6-928C-63B79830E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DD070-46BF-49DF-9283-96EE9054D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A6E2E-3718-4719-B5B0-DE7201E52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C91C8-5F9E-4703-8A55-676E7F09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05DB-11D4-498D-9E60-190D2B09BC0E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9FA84-2610-41A8-B900-0996C710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B4E7C-CA03-45EC-A884-15C169CC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2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F621-94F4-4D34-BE7D-189BEE0B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9CAF-87DE-4FDC-B880-00A7B270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91C4-4947-4D02-A721-4ADD8D569D2F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946CB-6D1A-423E-B379-2C88CC4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7D4C8-C7B4-4A69-BD91-D42975C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59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49815-3E18-40BA-9483-66FF1246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C2BF-B590-490F-BA8E-E5E6AFF5C081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F64C8-812C-4F16-9CED-48DCD63C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F56FE-97A3-4F08-880C-FA6927C6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31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CA77-F7BD-47E2-A85A-20F745F6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26B82-39A1-4A97-B6E3-F00D04A4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5B580-BBF8-4479-9966-5994F281E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60B0F-93BB-4FDA-944F-A4C6537F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248D-EC68-424F-8C35-AA3C3C20E867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0A9A4-08D2-40B2-8827-44287E6F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6815E-B3E3-4C5E-B405-E7700868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5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C08-39F0-4CDD-87F9-0EA60272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50931-9CD0-48CC-A042-594BDA2D9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BF5FC-8F53-4F22-B980-B641C2A5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6D794-BBA6-43B7-B07E-E9079F8D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FA55-646D-4EAA-B761-35192A6DEEEC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B1233-82DB-4FD7-9E3E-AF8861CE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9F429-248F-4157-AF34-CD9910C0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53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CCA5-80F5-49C5-B8A2-F5E698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2EE4B-FE8D-49B8-9EFD-59696090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FE6E-792D-4BBF-AC9E-554CF72F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BED3-0B3E-40FD-A6A5-C9FED212B093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E2CF-B839-489E-9F52-A4507CFD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4979-BD19-459C-8930-62B074E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17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FC34F-8886-4361-B659-55496E25B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FCD7-E329-432B-984B-16F0BC52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A5D5-E111-4B2A-96AB-622EEE7F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B52F-D396-4515-BEC7-0C10DB0F354D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0B0E-5184-436F-9BE0-2C3731A2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F05C-5897-4B29-B704-2F717833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1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10.03.2019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4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520D-F210-416C-AF3A-8FBE5AE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6386-9CD7-4064-B776-A49237945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143CD-66A6-4D49-9E50-A49A5CA90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DE3E-6A0B-406F-9836-18FD90A3C902}" type="datetime1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B98-1896-46E4-B4C3-9EA29FFF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C804-442B-4D22-990A-C030313BB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1255713"/>
            <a:ext cx="113538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PROJECT</a:t>
            </a:r>
            <a:r>
              <a:rPr lang="en-US" sz="7200" b="1" dirty="0"/>
              <a:t> STRONGBOX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67242"/>
          </a:xfrm>
        </p:spPr>
        <p:txBody>
          <a:bodyPr tIns="9144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Capitalizing on Security, Performance, and Energy Tradeoffs in</a:t>
            </a:r>
            <a:b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Full Drive/Disk Encryption Schemes for Fun and Profit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1700" b="1" dirty="0">
                <a:latin typeface="Century Gothic" panose="020B0502020202020204" pitchFamily="34" charset="0"/>
              </a:rPr>
              <a:t>BERNARD DICKENS III          HARYADI S. GUNAWI          DAVID CASH          ARIEL J. FELDMAN          HENRY HOFFMANN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5B1E3-B43E-4FC7-8EC7-8B78AB916440}"/>
              </a:ext>
            </a:extLst>
          </p:cNvPr>
          <p:cNvSpPr/>
          <p:nvPr/>
        </p:nvSpPr>
        <p:spPr>
          <a:xfrm>
            <a:off x="182880" y="5812970"/>
            <a:ext cx="2942705" cy="953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CE5330-F2F5-4D99-ABA2-23E685692C6D}"/>
              </a:ext>
            </a:extLst>
          </p:cNvPr>
          <p:cNvGrpSpPr/>
          <p:nvPr/>
        </p:nvGrpSpPr>
        <p:grpSpPr>
          <a:xfrm>
            <a:off x="6154993" y="2403986"/>
            <a:ext cx="4542504" cy="4542504"/>
            <a:chOff x="4493342" y="2403986"/>
            <a:chExt cx="4542504" cy="4542504"/>
          </a:xfrm>
        </p:grpSpPr>
        <p:pic>
          <p:nvPicPr>
            <p:cNvPr id="1026" name="Picture 2" descr="https://images-na.ssl-images-amazon.com/images/I/81Ij74RXcTL._SL1500_.jpg">
              <a:extLst>
                <a:ext uri="{FF2B5EF4-FFF2-40B4-BE49-F238E27FC236}">
                  <a16:creationId xmlns:a16="http://schemas.microsoft.com/office/drawing/2014/main" id="{0F9D2034-EE68-489E-85C3-2256C14E7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93342" y="2403986"/>
              <a:ext cx="4542504" cy="454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E44ED2-1887-44B2-957E-BF24FF21E2BC}"/>
                </a:ext>
              </a:extLst>
            </p:cNvPr>
            <p:cNvSpPr txBox="1"/>
            <p:nvPr/>
          </p:nvSpPr>
          <p:spPr>
            <a:xfrm>
              <a:off x="5440993" y="4352072"/>
              <a:ext cx="1731639" cy="646331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AES-XTS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EB5620-F326-4567-8C64-CE013900E5AF}"/>
                </a:ext>
              </a:extLst>
            </p:cNvPr>
            <p:cNvSpPr txBox="1"/>
            <p:nvPr/>
          </p:nvSpPr>
          <p:spPr>
            <a:xfrm>
              <a:off x="7197673" y="4001043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F20FA-D785-439E-87EF-582B3706AF50}"/>
                </a:ext>
              </a:extLst>
            </p:cNvPr>
            <p:cNvSpPr txBox="1"/>
            <p:nvPr/>
          </p:nvSpPr>
          <p:spPr>
            <a:xfrm>
              <a:off x="7777776" y="4399249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546723-B827-4380-A021-A281EDC8A0A2}"/>
                </a:ext>
              </a:extLst>
            </p:cNvPr>
            <p:cNvSpPr txBox="1"/>
            <p:nvPr/>
          </p:nvSpPr>
          <p:spPr>
            <a:xfrm>
              <a:off x="7511332" y="4857006"/>
              <a:ext cx="627319" cy="35102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6F5A4D-39D1-439E-BB48-25F21A3349C0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50310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52DF5-7639-4898-9CE7-ACA2C6B78D8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6963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0646-F3A3-462F-9D5F-C28163E06A9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92930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E0630C6-F138-4B85-983C-66232A0FC591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D2D8A21-3CC2-48E6-A41E-E16E0F94F6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7756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68E4DDE-5177-4796-9C9F-60D8A744A366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6BC808A-D60F-4BC7-9A5E-5A08F3DBABA8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3909CC-7581-429A-B90D-1ABCB23FFA1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51909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995D45C-2080-482E-A71F-7F7C4B2132C2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9AA311B-ADFD-435A-B7DF-5C16C4B84216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17B8FC-0346-4BBA-93EB-4D9A70C50C56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CD07BB2-A11B-4BD7-8BE0-8C889AF2C564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50419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 AES-XTS is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SLOW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narrow AES “blocks,” wide disk sectors</a:t>
            </a:r>
          </a:p>
        </p:txBody>
      </p:sp>
      <p:pic>
        <p:nvPicPr>
          <p:cNvPr id="5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88505C3D-D06F-4AF8-BB4F-99C5206B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60F07F-3F15-4C99-981D-215783871236}"/>
              </a:ext>
            </a:extLst>
          </p:cNvPr>
          <p:cNvSpPr/>
          <p:nvPr/>
        </p:nvSpPr>
        <p:spPr>
          <a:xfrm>
            <a:off x="1696065" y="5083278"/>
            <a:ext cx="349045" cy="334297"/>
          </a:xfrm>
          <a:prstGeom prst="rect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571677-CDFB-40EB-9C7A-33983570289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045110" y="5246839"/>
            <a:ext cx="2074606" cy="3588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EC35A-2912-4A53-9ACD-532181508384}"/>
              </a:ext>
            </a:extLst>
          </p:cNvPr>
          <p:cNvSpPr/>
          <p:nvPr/>
        </p:nvSpPr>
        <p:spPr>
          <a:xfrm>
            <a:off x="4119716" y="3870426"/>
            <a:ext cx="845574" cy="2752826"/>
          </a:xfrm>
          <a:prstGeom prst="rect">
            <a:avLst/>
          </a:prstGeom>
          <a:solidFill>
            <a:srgbClr val="7030A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E18E0-1A47-46DB-9891-CC97C100B523}"/>
              </a:ext>
            </a:extLst>
          </p:cNvPr>
          <p:cNvSpPr/>
          <p:nvPr/>
        </p:nvSpPr>
        <p:spPr>
          <a:xfrm>
            <a:off x="4965290" y="3870426"/>
            <a:ext cx="845574" cy="27528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FE877-02CB-49F3-B23E-22C01D3D9070}"/>
              </a:ext>
            </a:extLst>
          </p:cNvPr>
          <p:cNvSpPr/>
          <p:nvPr/>
        </p:nvSpPr>
        <p:spPr>
          <a:xfrm>
            <a:off x="5810864" y="3870426"/>
            <a:ext cx="845574" cy="27528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E86E9-E7D8-4FF9-A381-C2A007575669}"/>
              </a:ext>
            </a:extLst>
          </p:cNvPr>
          <p:cNvSpPr/>
          <p:nvPr/>
        </p:nvSpPr>
        <p:spPr>
          <a:xfrm>
            <a:off x="6656438" y="3870424"/>
            <a:ext cx="845574" cy="27528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9F3C58-96FE-4018-AD3E-3D7446202C9C}"/>
              </a:ext>
            </a:extLst>
          </p:cNvPr>
          <p:cNvSpPr/>
          <p:nvPr/>
        </p:nvSpPr>
        <p:spPr>
          <a:xfrm>
            <a:off x="7502012" y="3870424"/>
            <a:ext cx="845574" cy="27528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A85470-E72D-4D98-B846-4592C34F4983}"/>
              </a:ext>
            </a:extLst>
          </p:cNvPr>
          <p:cNvSpPr/>
          <p:nvPr/>
        </p:nvSpPr>
        <p:spPr>
          <a:xfrm>
            <a:off x="8347586" y="3870424"/>
            <a:ext cx="845574" cy="2752826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B45CC-57AA-4BE4-B6A4-320DFD0EAABB}"/>
              </a:ext>
            </a:extLst>
          </p:cNvPr>
          <p:cNvSpPr/>
          <p:nvPr/>
        </p:nvSpPr>
        <p:spPr>
          <a:xfrm>
            <a:off x="9193160" y="3870426"/>
            <a:ext cx="845574" cy="2752826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5F72-B900-48A5-B9A5-C4806500E96E}"/>
              </a:ext>
            </a:extLst>
          </p:cNvPr>
          <p:cNvSpPr/>
          <p:nvPr/>
        </p:nvSpPr>
        <p:spPr>
          <a:xfrm>
            <a:off x="10038734" y="3870424"/>
            <a:ext cx="845574" cy="2752826"/>
          </a:xfrm>
          <a:prstGeom prst="rect">
            <a:avLst/>
          </a:prstGeom>
          <a:solidFill>
            <a:srgbClr val="FFFF00"/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6F721-070E-4659-9D6A-0D9708B36BC0}"/>
              </a:ext>
            </a:extLst>
          </p:cNvPr>
          <p:cNvSpPr/>
          <p:nvPr/>
        </p:nvSpPr>
        <p:spPr>
          <a:xfrm>
            <a:off x="4119716" y="3870425"/>
            <a:ext cx="6764592" cy="2752827"/>
          </a:xfrm>
          <a:prstGeom prst="rect">
            <a:avLst/>
          </a:prstGeom>
          <a:noFill/>
          <a:ln w="76200"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8E46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DISK SECTOR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195222C-720C-4A19-B1BE-3FB8CE09018B}"/>
              </a:ext>
            </a:extLst>
          </p:cNvPr>
          <p:cNvCxnSpPr>
            <a:cxnSpLocks/>
          </p:cNvCxnSpPr>
          <p:nvPr/>
        </p:nvCxnSpPr>
        <p:spPr>
          <a:xfrm>
            <a:off x="4731772" y="417870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0F4B869-559D-44DC-816F-575AA679E5BD}"/>
              </a:ext>
            </a:extLst>
          </p:cNvPr>
          <p:cNvCxnSpPr>
            <a:cxnSpLocks/>
          </p:cNvCxnSpPr>
          <p:nvPr/>
        </p:nvCxnSpPr>
        <p:spPr>
          <a:xfrm>
            <a:off x="5547850" y="45670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697F149-8CF9-428F-9CAB-3789862A5914}"/>
              </a:ext>
            </a:extLst>
          </p:cNvPr>
          <p:cNvCxnSpPr>
            <a:cxnSpLocks/>
          </p:cNvCxnSpPr>
          <p:nvPr/>
        </p:nvCxnSpPr>
        <p:spPr>
          <a:xfrm>
            <a:off x="6376215" y="494071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FAB6D8A-252C-476F-A3D6-D97D8CE5A46B}"/>
              </a:ext>
            </a:extLst>
          </p:cNvPr>
          <p:cNvCxnSpPr>
            <a:cxnSpLocks/>
          </p:cNvCxnSpPr>
          <p:nvPr/>
        </p:nvCxnSpPr>
        <p:spPr>
          <a:xfrm>
            <a:off x="7221789" y="5176684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AFEC03F-83F7-4449-9BB2-1FEC7EB6D163}"/>
              </a:ext>
            </a:extLst>
          </p:cNvPr>
          <p:cNvCxnSpPr>
            <a:cxnSpLocks/>
          </p:cNvCxnSpPr>
          <p:nvPr/>
        </p:nvCxnSpPr>
        <p:spPr>
          <a:xfrm>
            <a:off x="8084572" y="5404875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565CED2-7FCD-42DB-ADBB-8CE081B677BB}"/>
              </a:ext>
            </a:extLst>
          </p:cNvPr>
          <p:cNvCxnSpPr>
            <a:cxnSpLocks/>
          </p:cNvCxnSpPr>
          <p:nvPr/>
        </p:nvCxnSpPr>
        <p:spPr>
          <a:xfrm>
            <a:off x="8930146" y="5704759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E61BF48-E819-4AD0-AB4C-BAFAC30C7BC5}"/>
              </a:ext>
            </a:extLst>
          </p:cNvPr>
          <p:cNvCxnSpPr>
            <a:cxnSpLocks/>
          </p:cNvCxnSpPr>
          <p:nvPr/>
        </p:nvCxnSpPr>
        <p:spPr>
          <a:xfrm>
            <a:off x="9716317" y="5945650"/>
            <a:ext cx="656305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42F600-5EA3-47E4-90C8-E2FF9EB92B13}"/>
              </a:ext>
            </a:extLst>
          </p:cNvPr>
          <p:cNvSpPr txBox="1"/>
          <p:nvPr/>
        </p:nvSpPr>
        <p:spPr>
          <a:xfrm>
            <a:off x="10461521" y="5106769"/>
            <a:ext cx="948812" cy="646331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FINALLY DONE!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66608B-B37E-48C8-AFD2-B936DB6C394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80043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C9ACF-8607-48CC-8154-886053162C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5998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encrypted via XOR as a continuous stream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⊕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Encrypted: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6EA63DA-71EE-4FCE-9011-0FF90076892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204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BLOCKS VERSUS STREAMS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also a thing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encrypted via XOR as a continuous stream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are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Cause: XOR (ARX) operation is simple, fast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1C4C6E-30CB-4770-8FF1-424D1218A4D4}"/>
              </a:ext>
            </a:extLst>
          </p:cNvPr>
          <p:cNvGrpSpPr/>
          <p:nvPr/>
        </p:nvGrpSpPr>
        <p:grpSpPr>
          <a:xfrm>
            <a:off x="1289442" y="3663319"/>
            <a:ext cx="9613117" cy="3127077"/>
            <a:chOff x="2269167" y="3663319"/>
            <a:chExt cx="9613117" cy="3127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820DAB-C164-4E33-949F-C76E2B6BFE04}"/>
                </a:ext>
              </a:extLst>
            </p:cNvPr>
            <p:cNvGrpSpPr/>
            <p:nvPr/>
          </p:nvGrpSpPr>
          <p:grpSpPr>
            <a:xfrm>
              <a:off x="5117692" y="3663319"/>
              <a:ext cx="6764592" cy="3127077"/>
              <a:chOff x="2713704" y="3648571"/>
              <a:chExt cx="6764592" cy="31270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B911AB-EBE2-4D1C-A6BD-E518173572DC}"/>
                  </a:ext>
                </a:extLst>
              </p:cNvPr>
              <p:cNvGrpSpPr/>
              <p:nvPr/>
            </p:nvGrpSpPr>
            <p:grpSpPr>
              <a:xfrm>
                <a:off x="2713704" y="4863664"/>
                <a:ext cx="6764592" cy="733734"/>
                <a:chOff x="2713704" y="4735848"/>
                <a:chExt cx="6764592" cy="733734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EFC1D94-E194-475C-BFDC-AEEEEFFDACC7}"/>
                    </a:ext>
                  </a:extLst>
                </p:cNvPr>
                <p:cNvSpPr/>
                <p:nvPr/>
              </p:nvSpPr>
              <p:spPr>
                <a:xfrm>
                  <a:off x="2713704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2F38FC5-E2ED-436B-800A-2395BB8B0989}"/>
                    </a:ext>
                  </a:extLst>
                </p:cNvPr>
                <p:cNvSpPr/>
                <p:nvPr/>
              </p:nvSpPr>
              <p:spPr>
                <a:xfrm>
                  <a:off x="3559278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2F4B68C-21F4-43F8-ABC5-8B0FEA3DD3BD}"/>
                    </a:ext>
                  </a:extLst>
                </p:cNvPr>
                <p:cNvSpPr/>
                <p:nvPr/>
              </p:nvSpPr>
              <p:spPr>
                <a:xfrm>
                  <a:off x="4404852" y="4737274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8DAEEF-785E-4AE2-83AB-4728445C2F01}"/>
                    </a:ext>
                  </a:extLst>
                </p:cNvPr>
                <p:cNvSpPr/>
                <p:nvPr/>
              </p:nvSpPr>
              <p:spPr>
                <a:xfrm>
                  <a:off x="5250426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FE9C40F-0E5B-42F1-8C04-A5891A919871}"/>
                    </a:ext>
                  </a:extLst>
                </p:cNvPr>
                <p:cNvSpPr/>
                <p:nvPr/>
              </p:nvSpPr>
              <p:spPr>
                <a:xfrm>
                  <a:off x="6096000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349AC5C-4B1D-4B32-9C71-42BE45BCFBD0}"/>
                    </a:ext>
                  </a:extLst>
                </p:cNvPr>
                <p:cNvSpPr/>
                <p:nvPr/>
              </p:nvSpPr>
              <p:spPr>
                <a:xfrm>
                  <a:off x="6941574" y="4737272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CC3CCBF-B5FF-4E8B-97DB-BE653361AA67}"/>
                    </a:ext>
                  </a:extLst>
                </p:cNvPr>
                <p:cNvSpPr/>
                <p:nvPr/>
              </p:nvSpPr>
              <p:spPr>
                <a:xfrm>
                  <a:off x="7787148" y="4737274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9579531-0A96-4D51-A988-3AF55A23E5D6}"/>
                    </a:ext>
                  </a:extLst>
                </p:cNvPr>
                <p:cNvSpPr/>
                <p:nvPr/>
              </p:nvSpPr>
              <p:spPr>
                <a:xfrm>
                  <a:off x="8632722" y="4737272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35ACC20-7D3C-4763-91CE-930A249227AA}"/>
                    </a:ext>
                  </a:extLst>
                </p:cNvPr>
                <p:cNvSpPr/>
                <p:nvPr/>
              </p:nvSpPr>
              <p:spPr>
                <a:xfrm>
                  <a:off x="2713704" y="4735848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A8D3EF6-4724-43B0-A0D3-10FA264DF968}"/>
                  </a:ext>
                </a:extLst>
              </p:cNvPr>
              <p:cNvGrpSpPr/>
              <p:nvPr/>
            </p:nvGrpSpPr>
            <p:grpSpPr>
              <a:xfrm>
                <a:off x="2713704" y="6037002"/>
                <a:ext cx="6764592" cy="738646"/>
                <a:chOff x="4119720" y="5746954"/>
                <a:chExt cx="6764592" cy="73864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8C82A39-7A4C-4EA4-AB4D-59B5E10C9B6D}"/>
                    </a:ext>
                  </a:extLst>
                </p:cNvPr>
                <p:cNvSpPr/>
                <p:nvPr/>
              </p:nvSpPr>
              <p:spPr>
                <a:xfrm>
                  <a:off x="4119720" y="5748380"/>
                  <a:ext cx="845574" cy="732308"/>
                </a:xfrm>
                <a:prstGeom prst="rect">
                  <a:avLst/>
                </a:prstGeom>
                <a:solidFill>
                  <a:srgbClr val="7030A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9E9C2C-F4A2-4360-8F4D-96CA0B105463}"/>
                    </a:ext>
                  </a:extLst>
                </p:cNvPr>
                <p:cNvSpPr/>
                <p:nvPr/>
              </p:nvSpPr>
              <p:spPr>
                <a:xfrm>
                  <a:off x="4965294" y="5748380"/>
                  <a:ext cx="845574" cy="7323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1D03711-9F9F-40B3-99C1-5350C73CFBD1}"/>
                    </a:ext>
                  </a:extLst>
                </p:cNvPr>
                <p:cNvSpPr/>
                <p:nvPr/>
              </p:nvSpPr>
              <p:spPr>
                <a:xfrm>
                  <a:off x="5810868" y="5748380"/>
                  <a:ext cx="845574" cy="7323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15E680-E837-4DAF-926E-7C3D0C187CA4}"/>
                    </a:ext>
                  </a:extLst>
                </p:cNvPr>
                <p:cNvSpPr/>
                <p:nvPr/>
              </p:nvSpPr>
              <p:spPr>
                <a:xfrm>
                  <a:off x="6656442" y="5748378"/>
                  <a:ext cx="845574" cy="7323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59522DF-0365-444F-AF66-EAB5BA1FAF4E}"/>
                    </a:ext>
                  </a:extLst>
                </p:cNvPr>
                <p:cNvSpPr/>
                <p:nvPr/>
              </p:nvSpPr>
              <p:spPr>
                <a:xfrm>
                  <a:off x="7502016" y="5748378"/>
                  <a:ext cx="845574" cy="73230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FE610A3-9D50-4466-8340-607C56DE7F54}"/>
                    </a:ext>
                  </a:extLst>
                </p:cNvPr>
                <p:cNvSpPr/>
                <p:nvPr/>
              </p:nvSpPr>
              <p:spPr>
                <a:xfrm>
                  <a:off x="8347590" y="5748378"/>
                  <a:ext cx="845574" cy="732308"/>
                </a:xfrm>
                <a:prstGeom prst="rect">
                  <a:avLst/>
                </a:prstGeom>
                <a:solidFill>
                  <a:schemeClr val="tx2">
                    <a:lumMod val="2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3683C52-7B2A-4500-8792-5CBA660C7AAB}"/>
                    </a:ext>
                  </a:extLst>
                </p:cNvPr>
                <p:cNvSpPr/>
                <p:nvPr/>
              </p:nvSpPr>
              <p:spPr>
                <a:xfrm>
                  <a:off x="9193164" y="5748380"/>
                  <a:ext cx="845574" cy="73230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ADB812-4FAB-4DD3-9AAB-E81F361C5F2B}"/>
                    </a:ext>
                  </a:extLst>
                </p:cNvPr>
                <p:cNvSpPr/>
                <p:nvPr/>
              </p:nvSpPr>
              <p:spPr>
                <a:xfrm>
                  <a:off x="10038738" y="5748378"/>
                  <a:ext cx="845574" cy="732306"/>
                </a:xfrm>
                <a:prstGeom prst="rect">
                  <a:avLst/>
                </a:prstGeom>
                <a:solidFill>
                  <a:srgbClr val="FFFF00"/>
                </a:solidFill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514CA2-3DA4-468D-880C-F2C6AF7148EB}"/>
                    </a:ext>
                  </a:extLst>
                </p:cNvPr>
                <p:cNvSpPr/>
                <p:nvPr/>
              </p:nvSpPr>
              <p:spPr>
                <a:xfrm>
                  <a:off x="4119720" y="5746954"/>
                  <a:ext cx="6764592" cy="73864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CE4DA-F4D2-4955-B178-66442DCBA01D}"/>
                  </a:ext>
                </a:extLst>
              </p:cNvPr>
              <p:cNvSpPr txBox="1"/>
              <p:nvPr/>
            </p:nvSpPr>
            <p:spPr>
              <a:xfrm>
                <a:off x="5707622" y="5373023"/>
                <a:ext cx="77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C76D72-0B76-4508-9C53-C9B558AFEB02}"/>
                  </a:ext>
                </a:extLst>
              </p:cNvPr>
              <p:cNvGrpSpPr/>
              <p:nvPr/>
            </p:nvGrpSpPr>
            <p:grpSpPr>
              <a:xfrm>
                <a:off x="2713704" y="3648571"/>
                <a:ext cx="6764592" cy="733734"/>
                <a:chOff x="2713704" y="3648571"/>
                <a:chExt cx="6764592" cy="733734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758A34-C00B-4FFA-9848-E8EC951B716B}"/>
                    </a:ext>
                  </a:extLst>
                </p:cNvPr>
                <p:cNvSpPr/>
                <p:nvPr/>
              </p:nvSpPr>
              <p:spPr>
                <a:xfrm>
                  <a:off x="2713704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B92AFE1-175E-492D-93FC-6810080E555E}"/>
                    </a:ext>
                  </a:extLst>
                </p:cNvPr>
                <p:cNvSpPr/>
                <p:nvPr/>
              </p:nvSpPr>
              <p:spPr>
                <a:xfrm>
                  <a:off x="3559278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4B2D36-CF46-4656-B0B6-1AFC03795C30}"/>
                    </a:ext>
                  </a:extLst>
                </p:cNvPr>
                <p:cNvSpPr/>
                <p:nvPr/>
              </p:nvSpPr>
              <p:spPr>
                <a:xfrm>
                  <a:off x="4404852" y="3649997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3B9E9B-0634-4C46-A7A5-2AA568CF975C}"/>
                    </a:ext>
                  </a:extLst>
                </p:cNvPr>
                <p:cNvSpPr/>
                <p:nvPr/>
              </p:nvSpPr>
              <p:spPr>
                <a:xfrm>
                  <a:off x="5250426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B19C2CC-563E-4155-A7A4-E58B736FE0EF}"/>
                    </a:ext>
                  </a:extLst>
                </p:cNvPr>
                <p:cNvSpPr/>
                <p:nvPr/>
              </p:nvSpPr>
              <p:spPr>
                <a:xfrm>
                  <a:off x="6096000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ED09E8-6176-48D6-A985-24B6CE1232D7}"/>
                    </a:ext>
                  </a:extLst>
                </p:cNvPr>
                <p:cNvSpPr/>
                <p:nvPr/>
              </p:nvSpPr>
              <p:spPr>
                <a:xfrm>
                  <a:off x="6941574" y="3649995"/>
                  <a:ext cx="845574" cy="732308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624C0C1-C970-4B17-840E-1F419DD0938E}"/>
                    </a:ext>
                  </a:extLst>
                </p:cNvPr>
                <p:cNvSpPr/>
                <p:nvPr/>
              </p:nvSpPr>
              <p:spPr>
                <a:xfrm>
                  <a:off x="7787148" y="3649997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BBFBE20-1507-4424-B3D2-6B88D5D755DB}"/>
                    </a:ext>
                  </a:extLst>
                </p:cNvPr>
                <p:cNvSpPr/>
                <p:nvPr/>
              </p:nvSpPr>
              <p:spPr>
                <a:xfrm>
                  <a:off x="8632722" y="3649995"/>
                  <a:ext cx="845574" cy="732306"/>
                </a:xfrm>
                <a:prstGeom prst="rect">
                  <a:avLst/>
                </a:prstGeom>
                <a:noFill/>
                <a:ln w="76200"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CD399A-2308-47C6-AF05-DD7B876D47FE}"/>
                    </a:ext>
                  </a:extLst>
                </p:cNvPr>
                <p:cNvSpPr/>
                <p:nvPr/>
              </p:nvSpPr>
              <p:spPr>
                <a:xfrm>
                  <a:off x="2713704" y="3648571"/>
                  <a:ext cx="6764592" cy="732306"/>
                </a:xfrm>
                <a:prstGeom prst="rect">
                  <a:avLst/>
                </a:prstGeom>
                <a:noFill/>
                <a:ln w="76200">
                  <a:solidFill>
                    <a:srgbClr val="D48E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D48E46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E13A64-D133-431C-9311-7EE094BB48D1}"/>
                  </a:ext>
                </a:extLst>
              </p:cNvPr>
              <p:cNvSpPr txBox="1"/>
              <p:nvPr/>
            </p:nvSpPr>
            <p:spPr>
              <a:xfrm>
                <a:off x="5707625" y="4343968"/>
                <a:ext cx="7767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⊕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7EE39D-D652-49CD-8A05-2453759B72DE}"/>
                </a:ext>
              </a:extLst>
            </p:cNvPr>
            <p:cNvSpPr txBox="1"/>
            <p:nvPr/>
          </p:nvSpPr>
          <p:spPr>
            <a:xfrm>
              <a:off x="2443702" y="3675529"/>
              <a:ext cx="2398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Your Data: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AC6EF2-0AF7-4DF8-A372-27627B07EA40}"/>
                </a:ext>
              </a:extLst>
            </p:cNvPr>
            <p:cNvSpPr txBox="1"/>
            <p:nvPr/>
          </p:nvSpPr>
          <p:spPr>
            <a:xfrm>
              <a:off x="2269167" y="4899528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Keystream: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3B4525-DB34-40D3-BFEA-32A9385CA6A8}"/>
                </a:ext>
              </a:extLst>
            </p:cNvPr>
            <p:cNvSpPr txBox="1"/>
            <p:nvPr/>
          </p:nvSpPr>
          <p:spPr>
            <a:xfrm>
              <a:off x="2368168" y="6077594"/>
              <a:ext cx="24741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Encrypted: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64D7A2-D9E4-49A0-811E-A2BF302F7B3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99460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overturn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</p:txBody>
      </p:sp>
    </p:spTree>
    <p:extLst>
      <p:ext uri="{BB962C8B-B14F-4D97-AF65-F5344CB8AC3E}">
        <p14:creationId xmlns:p14="http://schemas.microsoft.com/office/powerpoint/2010/main" val="374445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ADE15-85C6-4D69-8F89-6BADBA9DEB4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6715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BE394-485D-4471-80C3-496D004BD96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6642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4E3C0-8E43-41C0-A464-7143741C1D84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388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Tweakable overwrite-resistant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304EF-4DFB-45B1-9653-561CBAF8A74E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426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dirty="0">
                <a:solidFill>
                  <a:srgbClr val="D24726"/>
                </a:solidFill>
              </a:rPr>
              <a:t>NOT THE ONLY CIPHER IN TOWN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538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stream ciphers with various characteristics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throughput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Sosemanuk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Rabbit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Software/energy efficient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ChaCha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Salsa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Tweakable overwrite-resistant ciphers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Freestyle</a:t>
            </a:r>
          </a:p>
          <a:p>
            <a:pPr marL="10287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Hardware-accelerated and other interesting ciphers</a:t>
            </a:r>
          </a:p>
          <a:p>
            <a:pPr marL="14859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Reduced-round </a:t>
            </a:r>
            <a:r>
              <a:rPr lang="en-US" sz="3600" dirty="0" err="1">
                <a:solidFill>
                  <a:prstClr val="black"/>
                </a:solidFill>
              </a:rPr>
              <a:t>ChaCha</a:t>
            </a:r>
            <a:r>
              <a:rPr lang="en-US" sz="3600" dirty="0">
                <a:solidFill>
                  <a:prstClr val="black"/>
                </a:solidFill>
              </a:rPr>
              <a:t> (e.g. ARM Neon </a:t>
            </a:r>
            <a:r>
              <a:rPr lang="en-US" sz="3600" dirty="0" err="1">
                <a:solidFill>
                  <a:prstClr val="black"/>
                </a:solidFill>
              </a:rPr>
              <a:t>impl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  <a:p>
            <a:pPr marL="14859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CTR mode block ciphers (e.g. AES-CTR)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A608E-4C21-4D3E-A6DF-323D586B77B1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3392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Ciphers, Problem Solved?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2C357-D363-4B35-BE6F-22C9F5AD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308" y="1295400"/>
            <a:ext cx="4681384" cy="546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E0F75-7062-408C-8FE1-EC57EE12116A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23715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27CF3-70D7-45E3-B8F7-E75590F77BB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06663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confidentiality can be trivially violated with overwrites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E7D77-16B3-49B3-8CB2-074D243066A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2567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Big Problems with Stream Ciphers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two big problems with using stream ciphers for FDE: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confidentiality can be trivially violated with overwrites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Rolling back the system to a previously valid state also leads to confidentiality violations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7B179-F97B-4F12-BA22-3F1B9EC557F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59944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968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overturn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</p:txBody>
      </p:sp>
    </p:spTree>
    <p:extLst>
      <p:ext uri="{BB962C8B-B14F-4D97-AF65-F5344CB8AC3E}">
        <p14:creationId xmlns:p14="http://schemas.microsoft.com/office/powerpoint/2010/main" val="1964623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0D2D8-D06B-4E0E-8937-2C7DFAA5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11" y="2208432"/>
            <a:ext cx="1229976" cy="1239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5F378-1E05-4C1C-AFB2-BE9EA5D36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48" y="2940348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12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</a:t>
            </a:r>
          </a:p>
        </p:txBody>
      </p:sp>
    </p:spTree>
    <p:extLst>
      <p:ext uri="{BB962C8B-B14F-4D97-AF65-F5344CB8AC3E}">
        <p14:creationId xmlns:p14="http://schemas.microsoft.com/office/powerpoint/2010/main" val="14248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same)</a:t>
            </a:r>
          </a:p>
        </p:txBody>
      </p:sp>
    </p:spTree>
    <p:extLst>
      <p:ext uri="{BB962C8B-B14F-4D97-AF65-F5344CB8AC3E}">
        <p14:creationId xmlns:p14="http://schemas.microsoft.com/office/powerpoint/2010/main" val="237335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38E5-7410-4B81-BF75-62A3F11C7D59}"/>
              </a:ext>
            </a:extLst>
          </p:cNvPr>
          <p:cNvSpPr txBox="1"/>
          <p:nvPr/>
        </p:nvSpPr>
        <p:spPr>
          <a:xfrm>
            <a:off x="114300" y="2474363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Data: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E4E94-8270-436D-A425-28C2CAA03516}"/>
              </a:ext>
            </a:extLst>
          </p:cNvPr>
          <p:cNvSpPr txBox="1"/>
          <p:nvPr/>
        </p:nvSpPr>
        <p:spPr>
          <a:xfrm>
            <a:off x="114299" y="39808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Keystream: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F7CD3D-3346-4A67-ABB9-2CA3A6CB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711" y="3687055"/>
            <a:ext cx="1292663" cy="1295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096E99A6-46EA-4707-9B28-1C6575E1E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6780" y="32259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F89FD-89FF-42D8-BDB2-253FE6A6BA72}"/>
              </a:ext>
            </a:extLst>
          </p:cNvPr>
          <p:cNvSpPr txBox="1"/>
          <p:nvPr/>
        </p:nvSpPr>
        <p:spPr>
          <a:xfrm>
            <a:off x="4147227" y="2940348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0524-6AE8-4C00-8E78-42DBF35F6E65}"/>
              </a:ext>
            </a:extLst>
          </p:cNvPr>
          <p:cNvSpPr txBox="1"/>
          <p:nvPr/>
        </p:nvSpPr>
        <p:spPr>
          <a:xfrm>
            <a:off x="9051572" y="3910604"/>
            <a:ext cx="124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F7BDE0-672E-4354-ACEE-E29060F8AF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8" b="-2205"/>
          <a:stretch/>
        </p:blipFill>
        <p:spPr>
          <a:xfrm>
            <a:off x="2593050" y="2292513"/>
            <a:ext cx="1448969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5B062-B574-4255-8C58-7B7E921B44A7}"/>
              </a:ext>
            </a:extLst>
          </p:cNvPr>
          <p:cNvSpPr txBox="1"/>
          <p:nvPr/>
        </p:nvSpPr>
        <p:spPr>
          <a:xfrm>
            <a:off x="804391" y="381076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same)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94C1D7-10AD-4275-888F-E2A465B99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44" y="2900885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14454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same keystream)</a:t>
            </a:r>
          </a:p>
        </p:txBody>
      </p:sp>
    </p:spTree>
    <p:extLst>
      <p:ext uri="{BB962C8B-B14F-4D97-AF65-F5344CB8AC3E}">
        <p14:creationId xmlns:p14="http://schemas.microsoft.com/office/powerpoint/2010/main" val="318811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F0225-233A-4197-9484-4F4A4D9D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93" y="3195983"/>
            <a:ext cx="1292662" cy="1209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E0F4B-6188-4B20-8822-B9C3D64A30BA}"/>
              </a:ext>
            </a:extLst>
          </p:cNvPr>
          <p:cNvSpPr txBox="1"/>
          <p:nvPr/>
        </p:nvSpPr>
        <p:spPr>
          <a:xfrm>
            <a:off x="3209203" y="3151845"/>
            <a:ext cx="4379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92E28FCC-CE37-4AD5-9C62-843966A13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517" y="3343501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AD8CC-DDEE-4979-BEA8-469FE7EE2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3953613"/>
            <a:ext cx="1292662" cy="12954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CBF8B2-5C33-4B3E-8FC9-8A574DA35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12" y="2202803"/>
            <a:ext cx="1292662" cy="123974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A2C17-CF75-4396-929E-5070A1DCE863}"/>
              </a:ext>
            </a:extLst>
          </p:cNvPr>
          <p:cNvSpPr txBox="1"/>
          <p:nvPr/>
        </p:nvSpPr>
        <p:spPr>
          <a:xfrm>
            <a:off x="114299" y="2468734"/>
            <a:ext cx="3312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Write: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B33E9-B161-453A-8591-13108A8038CC}"/>
              </a:ext>
            </a:extLst>
          </p:cNvPr>
          <p:cNvSpPr txBox="1"/>
          <p:nvPr/>
        </p:nvSpPr>
        <p:spPr>
          <a:xfrm>
            <a:off x="114299" y="4226071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B1824-3D69-437E-8C54-7DCB39F61B4B}"/>
              </a:ext>
            </a:extLst>
          </p:cNvPr>
          <p:cNvSpPr txBox="1"/>
          <p:nvPr/>
        </p:nvSpPr>
        <p:spPr>
          <a:xfrm>
            <a:off x="261262" y="4041405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same keystream)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1FDA1-0A2B-4E2D-B853-36555FF10B87}"/>
              </a:ext>
            </a:extLst>
          </p:cNvPr>
          <p:cNvSpPr txBox="1"/>
          <p:nvPr/>
        </p:nvSpPr>
        <p:spPr>
          <a:xfrm>
            <a:off x="5218941" y="3195983"/>
            <a:ext cx="2981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⊕   =&gt;</a:t>
            </a:r>
            <a:endParaRPr kumimoji="0" lang="en-US" sz="23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92AF1A-29FD-4747-BB78-20E68F25E994}"/>
              </a:ext>
            </a:extLst>
          </p:cNvPr>
          <p:cNvSpPr txBox="1"/>
          <p:nvPr/>
        </p:nvSpPr>
        <p:spPr>
          <a:xfrm>
            <a:off x="9879120" y="4111715"/>
            <a:ext cx="138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BROKEN!</a:t>
            </a:r>
          </a:p>
        </p:txBody>
      </p:sp>
    </p:spTree>
    <p:extLst>
      <p:ext uri="{BB962C8B-B14F-4D97-AF65-F5344CB8AC3E}">
        <p14:creationId xmlns:p14="http://schemas.microsoft.com/office/powerpoint/2010/main" val="201531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925647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problem: rekeying is expensive!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393783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Overwrites Are a Big Deal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are overwrites such a problem?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solution: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“rekey” the keystream on every overwrite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problem: rekeying is expensive!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 of ~17,000 write ops, EXT4 makes ~10,000 overwrites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10,000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expensive operation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performance degradation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expense negates perf benefit of the stream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5923935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</p:spTree>
    <p:extLst>
      <p:ext uri="{BB962C8B-B14F-4D97-AF65-F5344CB8AC3E}">
        <p14:creationId xmlns:p14="http://schemas.microsoft.com/office/powerpoint/2010/main" val="126298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B1064-5C7A-45CB-90A4-D5705206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176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overturn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(and other)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438949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8415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4217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 writes as normal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566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ROLLBACKs Are Compromising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are even worse!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a snapshot of the system at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 the system to a previous valid state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 writes as normal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(XOR) encrypted snapshot with current “encrypted” state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AS AN OVERWRITE!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751E5-C23D-4083-89A9-6A755002243E}"/>
              </a:ext>
            </a:extLst>
          </p:cNvPr>
          <p:cNvSpPr/>
          <p:nvPr/>
        </p:nvSpPr>
        <p:spPr>
          <a:xfrm>
            <a:off x="-2" y="5746955"/>
            <a:ext cx="12191999" cy="1111045"/>
          </a:xfrm>
          <a:prstGeom prst="rect">
            <a:avLst/>
          </a:prstGeom>
          <a:solidFill>
            <a:srgbClr val="D24726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C55A11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A0C3C-572E-4365-8DB2-B99B5A0E582B}"/>
              </a:ext>
            </a:extLst>
          </p:cNvPr>
          <p:cNvSpPr/>
          <p:nvPr/>
        </p:nvSpPr>
        <p:spPr>
          <a:xfrm>
            <a:off x="1232" y="6346724"/>
            <a:ext cx="12189536" cy="344130"/>
          </a:xfrm>
          <a:prstGeom prst="rect">
            <a:avLst/>
          </a:prstGeom>
          <a:solidFill>
            <a:srgbClr val="D48E46"/>
          </a:solidFill>
          <a:ln>
            <a:solidFill>
              <a:srgbClr val="D48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2-C1B0-46C1-B5B2-4B9A79A2332D}"/>
              </a:ext>
            </a:extLst>
          </p:cNvPr>
          <p:cNvSpPr txBox="1"/>
          <p:nvPr/>
        </p:nvSpPr>
        <p:spPr>
          <a:xfrm>
            <a:off x="114300" y="5746955"/>
            <a:ext cx="11963400" cy="11110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800" b="1" dirty="0">
                <a:solidFill>
                  <a:srgbClr val="ED7D31">
                    <a:lumMod val="50000"/>
                  </a:srgbClr>
                </a:solidFill>
              </a:rPr>
              <a:t>Overwrites violate confidentiality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 lead to overwrites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BDB75-BFD5-4EE5-8928-C91DD606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70" y="1895168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864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1.popsugar-assets.com/files/thumbor/7lVJ3TrBH33sT1SEAGPTUA0VUYk/fit-in/2048xorig/filters:format_auto-!!-:strip_icc-!!-/2014/10/17/173/n/24155406/a9357d1ad4d63849_42-60412029.jpg">
            <a:extLst>
              <a:ext uri="{FF2B5EF4-FFF2-40B4-BE49-F238E27FC236}">
                <a16:creationId xmlns:a16="http://schemas.microsoft.com/office/drawing/2014/main" id="{B47E70CA-8D72-4BEC-8215-B4C3FC1D4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FD4405C-C1F2-4A2A-B11E-E1E3FB7C96C6}"/>
              </a:ext>
            </a:extLst>
          </p:cNvPr>
          <p:cNvSpPr/>
          <p:nvPr/>
        </p:nvSpPr>
        <p:spPr>
          <a:xfrm rot="12368300">
            <a:off x="-459198" y="2889518"/>
            <a:ext cx="4714851" cy="4239755"/>
          </a:xfrm>
          <a:prstGeom prst="wedgeEllipseCallout">
            <a:avLst>
              <a:gd name="adj1" fmla="val -20087"/>
              <a:gd name="adj2" fmla="val 960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E87C6-011F-49D1-9050-1B1E32C57EB8}"/>
              </a:ext>
            </a:extLst>
          </p:cNvPr>
          <p:cNvSpPr txBox="1"/>
          <p:nvPr/>
        </p:nvSpPr>
        <p:spPr>
          <a:xfrm>
            <a:off x="-100529" y="3367557"/>
            <a:ext cx="3997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only 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cipher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Drive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Encryption!</a:t>
            </a:r>
          </a:p>
        </p:txBody>
      </p:sp>
    </p:spTree>
    <p:extLst>
      <p:ext uri="{BB962C8B-B14F-4D97-AF65-F5344CB8AC3E}">
        <p14:creationId xmlns:p14="http://schemas.microsoft.com/office/powerpoint/2010/main" val="2586393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Old Assumption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602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ciphers are faster…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but the overhead of dealing with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negates any potential perf benefit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Hence, AES-XTS is the industry standard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EBDD-8B20-495E-98FA-AF9753FC041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356352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Old Assumption: </a:t>
            </a:r>
            <a:r>
              <a:rPr kumimoji="0" lang="en-US" sz="6000" i="0" u="sng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2D591-A5B5-43D9-8009-F909ED8B1D5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2070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the Old Assumption: </a:t>
            </a:r>
            <a:r>
              <a:rPr lang="en-US" sz="6000" u="sng" cap="all" dirty="0">
                <a:ln w="3175" cmpd="sng">
                  <a:noFill/>
                </a:ln>
                <a:solidFill>
                  <a:srgbClr val="D24726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Non-volatile flash memory as secondary storage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Governed by Flash Translation Layer (FTL)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tends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overwriting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cells (wear-leveling)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28CAC-E2E2-4875-8B22-4996730AD7B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282575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the Old Assumption: </a:t>
            </a:r>
            <a:r>
              <a:rPr lang="en-US" sz="6000" u="sng" cap="all" dirty="0">
                <a:ln w="3175" cmpd="sng">
                  <a:noFill/>
                </a:ln>
                <a:solidFill>
                  <a:srgbClr val="D24726"/>
                </a:solidFill>
              </a:rPr>
              <a:t>Invalidated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two technology trends invalidate old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Non-volatile flash memory as secondary storage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Governed by Flash Translation Layer (FTL)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tends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overwriting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cells (wear-leveling)</a:t>
            </a:r>
          </a:p>
          <a:p>
            <a:pPr marL="4572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Proliferation of secure hardware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implemented by nearly all computer and mobile device manufacturers</a:t>
            </a:r>
          </a:p>
          <a:p>
            <a:pPr marL="10287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hardware allows us to actively version system state 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rollbacks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B2CDD-3BA9-404F-A476-A891CAC96F3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23316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FTL &lt;=&gt; LFS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0EAD-F44D-40CD-90E5-5755883EDAC1}"/>
              </a:ext>
            </a:extLst>
          </p:cNvPr>
          <p:cNvGrpSpPr/>
          <p:nvPr/>
        </p:nvGrpSpPr>
        <p:grpSpPr>
          <a:xfrm>
            <a:off x="3751118" y="2030585"/>
            <a:ext cx="4689764" cy="4689764"/>
            <a:chOff x="4104409" y="1946563"/>
            <a:chExt cx="4689764" cy="4689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99F0511-F294-4089-BCBB-294927E2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4409" y="1946563"/>
              <a:ext cx="4689764" cy="46897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E2A5D-231E-46A2-92AA-04A6D7820BFB}"/>
                </a:ext>
              </a:extLst>
            </p:cNvPr>
            <p:cNvSpPr txBox="1"/>
            <p:nvPr/>
          </p:nvSpPr>
          <p:spPr>
            <a:xfrm>
              <a:off x="4667066" y="4106779"/>
              <a:ext cx="3564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FTL = LFS = append-only writes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(naturally avoids overwrites)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33A5C-2640-432A-A879-1581B6DD8F6E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FTL operates like a Log-structured File System (LFS)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28056-7F65-44E6-992D-2CCCC795FCD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55306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overturn the conventional wisdom regarding FDE: stream ciphers 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(and other)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325781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1" y="121427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LFS Makes Few Overwrites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D8BE5F-24C3-4253-A74E-89D33889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" t="36201" r="5777" b="16846"/>
          <a:stretch/>
        </p:blipFill>
        <p:spPr>
          <a:xfrm>
            <a:off x="472983" y="1951703"/>
            <a:ext cx="11246034" cy="3785280"/>
          </a:xfrm>
          <a:prstGeom prst="rect">
            <a:avLst/>
          </a:prstGeom>
        </p:spPr>
      </p:pic>
      <p:sp>
        <p:nvSpPr>
          <p:cNvPr id="9" name="Double Brace 8">
            <a:extLst>
              <a:ext uri="{FF2B5EF4-FFF2-40B4-BE49-F238E27FC236}">
                <a16:creationId xmlns:a16="http://schemas.microsoft.com/office/drawing/2014/main" id="{C095BA82-EF86-49A2-9225-CD5C29A21AE8}"/>
              </a:ext>
            </a:extLst>
          </p:cNvPr>
          <p:cNvSpPr/>
          <p:nvPr/>
        </p:nvSpPr>
        <p:spPr>
          <a:xfrm>
            <a:off x="10476274" y="3485535"/>
            <a:ext cx="1313641" cy="1848465"/>
          </a:xfrm>
          <a:prstGeom prst="bracePair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4D4B5-9219-4574-B1A3-C272D3494EE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129566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BB0BA9-EA79-4F89-A0FD-5F98D59E5A1D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729164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with fast secure monotonic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3BEF3-0E50-4C59-A439-1B4AB148AA4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94879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Actively Versioning System State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1196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TPM/TEE allows us to actively version system state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Accomplished with fast secure monotonic counters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hardware counters cannot be rolled back!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48E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36C0D-6230-44A5-84DC-94883B35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47" y="3969775"/>
            <a:ext cx="23241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955AC890-A5BC-4471-B659-50BF27374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9045" y="3252020"/>
            <a:ext cx="3873910" cy="387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5A7886-7DCC-4C4A-9BD1-331A807B016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176957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0A4027F-9EA8-46BB-A200-14EDDDEF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17" y="2600493"/>
            <a:ext cx="3028475" cy="30284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Grand Solution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96147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Leveraging the trends, we proposed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drop-in replacement for AES-backed FDE providers such as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 cipher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of the AES-XTS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an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LFS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avoid overwrites and rekeying penalties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monotonic counters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prevent 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8AAB11-A4FB-49F5-8D49-DC940C52A0E3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10268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AES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ChaCha20 stream cipher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6395-C67A-4F8F-A4FD-D0ED2A4AD72A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78776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Confidentiality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AES block cipher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ChaCha20 stream cipher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Overwrites (many-time pad)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append-only write property of FTL/LFS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1ADF1-B02D-4059-BB4B-BB18324482A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020564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 (continued)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secure monotonic counters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2D51A-C1C6-4770-8F2F-0E108EF23AD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055421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Threat Model (continued)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N/A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secure monotonic counters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Integrity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-crypt (AES-XTS): hopefully the user is paying attention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StrongBox: hashing scheme to tie system state to counter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251AC-AE71-42E4-983F-82EECA77A773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454497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Performance Win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harmonic mean: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1.7x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reads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setup: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Odroid XU3 ARM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big.LITTLE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eMMC 5.0HS400 backing store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E3B71-1210-41DF-9C3D-F371EDB5FCA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09197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 defTabSz="914400">
              <a:lnSpc>
                <a:spcPct val="90000"/>
              </a:lnSpc>
              <a:defRPr/>
            </a:pPr>
            <a:r>
              <a:rPr lang="en-US" sz="6000" b="1" dirty="0">
                <a:solidFill>
                  <a:srgbClr val="D24726"/>
                </a:solidFill>
              </a:rPr>
              <a:t>FULL DRIVE </a:t>
            </a:r>
            <a:r>
              <a:rPr lang="en-US" sz="6000" dirty="0">
                <a:solidFill>
                  <a:srgbClr val="D24726"/>
                </a:solidFill>
              </a:rPr>
              <a:t>(DISK) </a:t>
            </a:r>
            <a:r>
              <a:rPr lang="en-US" sz="6000" b="1" dirty="0">
                <a:solidFill>
                  <a:srgbClr val="D24726"/>
                </a:solidFill>
              </a:rPr>
              <a:t>ENCRYPTION?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0DF100-A9AC-4FCE-8CA6-19C1E0C89F8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224161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Performance Win (Random IO)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894A-2659-4651-A1A0-E93D60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9" y="1313323"/>
            <a:ext cx="6987107" cy="5544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87A32-F3F0-4ABB-A568-04057F88A6B9}"/>
              </a:ext>
            </a:extLst>
          </p:cNvPr>
          <p:cNvSpPr txBox="1"/>
          <p:nvPr/>
        </p:nvSpPr>
        <p:spPr>
          <a:xfrm>
            <a:off x="7998542" y="1465719"/>
            <a:ext cx="396145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harmonic mean: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1.7x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reads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1.3x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faster writes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25700-05F9-4ABE-B5B1-BBC4FC3C9B6A}"/>
              </a:ext>
            </a:extLst>
          </p:cNvPr>
          <p:cNvSpPr txBox="1"/>
          <p:nvPr/>
        </p:nvSpPr>
        <p:spPr>
          <a:xfrm>
            <a:off x="7998542" y="3766381"/>
            <a:ext cx="4079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setup: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Odroid XU3 ARM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big.LITTLE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eMMC 5.0HS400 backing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7C18C-4050-4CCD-A736-BF914210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11" y="2031172"/>
            <a:ext cx="6792932" cy="4781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A63351-9D0E-4A3F-AD06-08D3C92FD58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230674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Accelerated AES?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about hardware support for AES (i.e. AES-NI?)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731303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AES</a:t>
            </a: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Block Cipher In </a:t>
            </a:r>
            <a:r>
              <a:rPr kumimoji="0" lang="en-US" sz="6000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CTR</a:t>
            </a: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Mode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1ACD39-7AFC-44B2-97F3-C6DB9AF7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4" t="13046" r="15650" b="7598"/>
          <a:stretch/>
        </p:blipFill>
        <p:spPr>
          <a:xfrm>
            <a:off x="2699534" y="1294418"/>
            <a:ext cx="6792932" cy="555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A1F322-328F-4C50-84E8-174AC6E1DD40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468752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other stream ciphers?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300" y="3105835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can we gain with ciphers other than ChaCha20?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987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(and other)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888949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Different ciphers behave differently under 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security guarantees offered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performance and power profiles for a given workload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storage requirements per block beyond StrongBox metadata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2F186-5A40-4E53-B968-58B4C6DF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4116646"/>
            <a:ext cx="4200525" cy="805229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C36E2-E757-413F-BE2F-0BC4C091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71" y="4303936"/>
            <a:ext cx="4275806" cy="804672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07F05A-1E3C-41DB-AE91-838275FFF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091" y="5562600"/>
            <a:ext cx="3788077" cy="80467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52307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Different ciphers behave differently under 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security guarantees offered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performance and power profiles for a given workload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storage requirements per block beyond StrongBox metadata storage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Some cipher parameters can be </a:t>
            </a:r>
            <a:r>
              <a:rPr lang="en-US" sz="3200" dirty="0">
                <a:solidFill>
                  <a:prstClr val="black"/>
                </a:solidFill>
              </a:rPr>
              <a:t>explicitly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tuned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e.g. rounds, algorithmic complexity, initialization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3D8F7-2261-41D9-A384-9A2F8A7F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1800654"/>
            <a:ext cx="1819275" cy="348750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046A0-77E4-4FE7-9AA5-D6AA150C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821" y="1975029"/>
            <a:ext cx="1890229" cy="355726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EAB21F-8531-424C-BBAF-4E210EB3F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792" y="3347632"/>
            <a:ext cx="2214084" cy="47032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E35C12-297D-4FC4-A753-39508DD78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164" y="5101531"/>
            <a:ext cx="4671662" cy="111388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221243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Different ciphers behave differently under 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security guarantees offered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performance and power profiles for a given workload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storage requirements per block beyond StrongBox metadata storage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Some cipher parameters can be </a:t>
            </a:r>
            <a:r>
              <a:rPr lang="en-US" sz="3200" dirty="0">
                <a:solidFill>
                  <a:prstClr val="black"/>
                </a:solidFill>
              </a:rPr>
              <a:t>explicitly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tuned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e.g. rounds, algorithmic complexity, initialization steps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StrongBox itself has tunable parameters (e.g. flake size)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ADE95-491D-41ED-97F5-FA89E385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1800654"/>
            <a:ext cx="1819275" cy="348750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9B390-DBB7-4D33-838D-0966DDA4A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821" y="1975029"/>
            <a:ext cx="1890229" cy="355726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F1006-8E25-41B8-8FF7-FECD83C60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792" y="3347632"/>
            <a:ext cx="2214084" cy="47032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9F775-4C04-4D93-A19E-DCDB920A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0364" y="4329426"/>
            <a:ext cx="1659326" cy="39564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5D62DD-B74A-4666-A02D-941C1B5BF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437507"/>
            <a:ext cx="4003460" cy="57607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392D2-565B-4929-8829-61EE8D50C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600" y="6055995"/>
            <a:ext cx="3806793" cy="82296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2AB7D-58C0-4A6D-921A-2EEA5A6DD3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608" y="5327273"/>
            <a:ext cx="4234367" cy="57303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225721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Different ciphers behave differently under 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security guarantees offered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performance and power profiles for a given workload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storage requirements per block beyond StrongBox metadata storage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Some cipher parameters can be </a:t>
            </a:r>
            <a:r>
              <a:rPr lang="en-US" sz="3200" dirty="0">
                <a:solidFill>
                  <a:prstClr val="black"/>
                </a:solidFill>
              </a:rPr>
              <a:t>explicitly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tuned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e.g. rounds, algorithmic complexity, initialization steps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StrongBox itself has tunable parameters (e.g. flake size)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Other choices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AC4D7-4957-4370-86C4-6A0DBBF4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50" y="5256398"/>
            <a:ext cx="1779316" cy="25603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B78F0-7A61-4823-95E0-BCBB81060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26" y="5256398"/>
            <a:ext cx="1998650" cy="43207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5AD8D-2862-4E2F-A038-A03A3B4F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876" y="4865820"/>
            <a:ext cx="1861334" cy="25189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A424A-667E-4A11-81E8-B558698E8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150" y="1800654"/>
            <a:ext cx="1819275" cy="348750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8F286-6703-4412-B5EF-6D4A5D220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8821" y="1975029"/>
            <a:ext cx="1890229" cy="355726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8B18F-4BFF-4623-AB66-4968CF56B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792" y="3347632"/>
            <a:ext cx="2214084" cy="47032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CE8E5A-84CD-4CCD-86F7-33AF5AC10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0364" y="4329426"/>
            <a:ext cx="1659326" cy="39564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8E7CB1-D5DE-4AFA-8D45-02054ACCE9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8827" y="5819715"/>
            <a:ext cx="4953933" cy="80467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17168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BEYOND CHACHA20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Different ciphers behave differently under StrongBox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security guarantees offered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performance and power profiles for a given workload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Various storage requirements per block beyond StrongBox metadata storage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Some cipher parameters can be explicitly tuned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e.g. rounds, algorithmic complexity, initialization steps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StrongBox itself has tunable parameters (e.g. flake size)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Other choices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b="1" dirty="0">
                <a:solidFill>
                  <a:srgbClr val="D24726"/>
                </a:solidFill>
              </a:rPr>
              <a:t>Can we leverage this diversity to our benefit? Yes!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8401E-88A7-48AE-AF4E-05743DA8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50" y="5256398"/>
            <a:ext cx="1779316" cy="25603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E9DE9-9490-46DA-B776-7B3FEC3B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26" y="5256398"/>
            <a:ext cx="1998650" cy="43207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6DB2C-B506-40BD-944C-349C2B8F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876" y="4865820"/>
            <a:ext cx="1861334" cy="25189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F16AB-87E1-476C-9525-761BE6F4E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150" y="1800654"/>
            <a:ext cx="1819275" cy="348750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97026-9F4E-4B2E-921E-AE1DF704B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8821" y="1975029"/>
            <a:ext cx="1890229" cy="355726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E845D-837E-49A2-9E8C-6FB1DB6AA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792" y="3347632"/>
            <a:ext cx="2214084" cy="47032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930D60-37FE-456C-9AA3-16B41F278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0364" y="4329426"/>
            <a:ext cx="1659326" cy="39564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258556-4EA5-42EF-8AE2-2B7636C29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077" y="5343525"/>
            <a:ext cx="2008757" cy="32628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19968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0" y="137369"/>
            <a:ext cx="12191999" cy="889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 defTabSz="914400">
              <a:lnSpc>
                <a:spcPct val="90000"/>
              </a:lnSpc>
              <a:defRPr/>
            </a:pPr>
            <a:r>
              <a:rPr lang="en-US" sz="6000" b="1" dirty="0">
                <a:solidFill>
                  <a:srgbClr val="D24726"/>
                </a:solidFill>
              </a:rPr>
              <a:t>FULL DRIVE </a:t>
            </a:r>
            <a:r>
              <a:rPr lang="en-US" sz="6000" dirty="0">
                <a:solidFill>
                  <a:srgbClr val="D24726"/>
                </a:solidFill>
              </a:rPr>
              <a:t>(DISK) </a:t>
            </a:r>
            <a:r>
              <a:rPr lang="en-US" sz="6000" b="1" dirty="0">
                <a:solidFill>
                  <a:srgbClr val="D24726"/>
                </a:solidFill>
              </a:rPr>
              <a:t>ENCRYPTION?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B7300-BE07-4924-AE91-59746987F098}"/>
              </a:ext>
            </a:extLst>
          </p:cNvPr>
          <p:cNvSpPr txBox="1"/>
          <p:nvPr/>
        </p:nvSpPr>
        <p:spPr>
          <a:xfrm>
            <a:off x="3466712" y="5662394"/>
            <a:ext cx="525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standard for FDE: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AES-XTS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1" y="2082727"/>
            <a:ext cx="3208139" cy="2692545"/>
          </a:xfrm>
          <a:prstGeom prst="rect">
            <a:avLst/>
          </a:prstGeom>
        </p:spPr>
      </p:pic>
      <p:pic>
        <p:nvPicPr>
          <p:cNvPr id="1026" name="Picture 2" descr="http://c3.thejournal.ie/media/2015/09/locked-out-of-your-phone-390x285.jpg">
            <a:extLst>
              <a:ext uri="{FF2B5EF4-FFF2-40B4-BE49-F238E27FC236}">
                <a16:creationId xmlns:a16="http://schemas.microsoft.com/office/drawing/2014/main" id="{A0509FC4-6BF2-4C09-9EDC-7BD5978A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72" y="2082727"/>
            <a:ext cx="3684535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unelmedia.com/wp-content/uploads/2014/07/usb-encryption.jpg">
            <a:extLst>
              <a:ext uri="{FF2B5EF4-FFF2-40B4-BE49-F238E27FC236}">
                <a16:creationId xmlns:a16="http://schemas.microsoft.com/office/drawing/2014/main" id="{BCCA2862-32C3-4D96-9687-764CEF91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30" y="2082727"/>
            <a:ext cx="2767659" cy="26925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50B93-D0F4-49BA-96D1-A392E118BD3C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303886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Motivating Cipher Switching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Dynamically navigating tradeoffs for profit is well-studied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Minimizing energy profiles (POET, </a:t>
            </a:r>
            <a:r>
              <a:rPr lang="en-US" sz="3600" dirty="0" err="1">
                <a:solidFill>
                  <a:prstClr val="black"/>
                </a:solidFill>
                <a:latin typeface="Calibri" panose="020F0502020204030204"/>
              </a:rPr>
              <a:t>CoPPer</a:t>
            </a: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; Imes et al)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Approximation, self-aware systems (a lot; Hoffmann)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Learned models + control theory (CALOREE; Mishra et al)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Complex config optimization (</a:t>
            </a:r>
            <a:r>
              <a:rPr lang="en-US" sz="3600" dirty="0" err="1">
                <a:solidFill>
                  <a:prstClr val="black"/>
                </a:solidFill>
                <a:latin typeface="Calibri" panose="020F0502020204030204"/>
              </a:rPr>
              <a:t>SmartConf</a:t>
            </a: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; Wang et al)</a:t>
            </a:r>
          </a:p>
        </p:txBody>
      </p:sp>
    </p:spTree>
    <p:extLst>
      <p:ext uri="{BB962C8B-B14F-4D97-AF65-F5344CB8AC3E}">
        <p14:creationId xmlns:p14="http://schemas.microsoft.com/office/powerpoint/2010/main" val="1780409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Motivating Cipher Switching </a:t>
            </a:r>
            <a:r>
              <a:rPr kumimoji="0" lang="en-US" sz="32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(cont.)</a:t>
            </a:r>
            <a:endParaRPr kumimoji="0" lang="en-US" sz="6000" b="1" i="0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Dynamically navigating tradeoffs for profit is well-studied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Comparing ciphers, we observe non-linear relationships between tradeoff dimensions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Tradeoff spaces are here! Need a “knob” to navigate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0EC17-04D2-409E-B923-34EF60D6D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67" y="3962398"/>
            <a:ext cx="4289466" cy="2223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98FB9-A8EE-4814-B3F0-5CFB4CDE2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67" y="3978976"/>
            <a:ext cx="4289466" cy="219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2E1BE4-6790-4E1C-A137-19EE6633E9B7}"/>
              </a:ext>
            </a:extLst>
          </p:cNvPr>
          <p:cNvSpPr txBox="1"/>
          <p:nvPr/>
        </p:nvSpPr>
        <p:spPr>
          <a:xfrm>
            <a:off x="1550967" y="6269450"/>
            <a:ext cx="909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Two examples: security vs latency, power; observed pareto curves for 19 ciphers in various configurations (under StrongBox)</a:t>
            </a:r>
          </a:p>
        </p:txBody>
      </p:sp>
    </p:spTree>
    <p:extLst>
      <p:ext uri="{BB962C8B-B14F-4D97-AF65-F5344CB8AC3E}">
        <p14:creationId xmlns:p14="http://schemas.microsoft.com/office/powerpoint/2010/main" val="3257206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“Quantifying”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b="1" dirty="0">
                <a:solidFill>
                  <a:prstClr val="black"/>
                </a:solidFill>
              </a:rPr>
              <a:t>Ideal</a:t>
            </a:r>
            <a:r>
              <a:rPr lang="en-US" sz="3200" dirty="0">
                <a:solidFill>
                  <a:prstClr val="black"/>
                </a:solidFill>
              </a:rPr>
              <a:t>: cipher rank distributed evenly along a continuous “security gradient”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</a:rPr>
              <a:t>Allows us to communicate desired security to the system easily</a:t>
            </a:r>
          </a:p>
        </p:txBody>
      </p:sp>
    </p:spTree>
    <p:extLst>
      <p:ext uri="{BB962C8B-B14F-4D97-AF65-F5344CB8AC3E}">
        <p14:creationId xmlns:p14="http://schemas.microsoft.com/office/powerpoint/2010/main" val="1785673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“Quantifying”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b="1" dirty="0">
                <a:solidFill>
                  <a:prstClr val="black"/>
                </a:solidFill>
              </a:rPr>
              <a:t>Ideal</a:t>
            </a:r>
            <a:r>
              <a:rPr lang="en-US" sz="3200" dirty="0">
                <a:solidFill>
                  <a:prstClr val="black"/>
                </a:solidFill>
              </a:rPr>
              <a:t>: cipher rank distributed evenly along a continuous “security gradient”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</a:rPr>
              <a:t>Allows us to communicate desired security to the system easily</a:t>
            </a:r>
          </a:p>
          <a:p>
            <a:pPr marL="457200" lvl="2">
              <a:buClr>
                <a:prstClr val="black"/>
              </a:buClr>
            </a:pPr>
            <a:endParaRPr lang="en-US" sz="3200" dirty="0">
              <a:solidFill>
                <a:prstClr val="black"/>
              </a:solidFill>
            </a:endParaRP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b="1" dirty="0">
                <a:solidFill>
                  <a:prstClr val="black"/>
                </a:solidFill>
              </a:rPr>
              <a:t>Reality</a:t>
            </a:r>
            <a:r>
              <a:rPr lang="en-US" sz="3200" dirty="0">
                <a:solidFill>
                  <a:prstClr val="black"/>
                </a:solidFill>
              </a:rPr>
              <a:t>: ciphers ranked non-uniformly and discretely along “security” axis based on several features</a:t>
            </a:r>
          </a:p>
        </p:txBody>
      </p:sp>
    </p:spTree>
    <p:extLst>
      <p:ext uri="{BB962C8B-B14F-4D97-AF65-F5344CB8AC3E}">
        <p14:creationId xmlns:p14="http://schemas.microsoft.com/office/powerpoint/2010/main" val="2742281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“Quantifying”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b="1" dirty="0">
                <a:solidFill>
                  <a:prstClr val="black"/>
                </a:solidFill>
              </a:rPr>
              <a:t>Ideal</a:t>
            </a:r>
            <a:r>
              <a:rPr lang="en-US" sz="3200" dirty="0">
                <a:solidFill>
                  <a:prstClr val="black"/>
                </a:solidFill>
              </a:rPr>
              <a:t>: cipher rank distributed evenly along a continuous “security gradient”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</a:rPr>
              <a:t>Allows us to communicate desired security to the system easily</a:t>
            </a:r>
          </a:p>
          <a:p>
            <a:pPr marL="457200" lvl="2">
              <a:buClr>
                <a:prstClr val="black"/>
              </a:buClr>
            </a:pPr>
            <a:endParaRPr lang="en-US" sz="3200" dirty="0">
              <a:solidFill>
                <a:prstClr val="black"/>
              </a:solidFill>
            </a:endParaRP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b="1" dirty="0">
                <a:solidFill>
                  <a:prstClr val="black"/>
                </a:solidFill>
              </a:rPr>
              <a:t>Reality</a:t>
            </a:r>
            <a:r>
              <a:rPr lang="en-US" sz="3200" dirty="0">
                <a:solidFill>
                  <a:prstClr val="black"/>
                </a:solidFill>
              </a:rPr>
              <a:t>: ciphers ranked non-uniformly and discretely along “security” axis based on several features</a:t>
            </a:r>
          </a:p>
          <a:p>
            <a:pPr marL="457200" lvl="2">
              <a:buClr>
                <a:prstClr val="black"/>
              </a:buClr>
            </a:pPr>
            <a:endParaRPr lang="en-US" sz="3200" dirty="0">
              <a:solidFill>
                <a:prstClr val="black"/>
              </a:solidFill>
            </a:endParaRPr>
          </a:p>
          <a:p>
            <a:pPr marL="5715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lang="en-US" sz="3200" dirty="0">
                <a:solidFill>
                  <a:prstClr val="black"/>
                </a:solidFill>
              </a:rPr>
              <a:t>Quantifying features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</a:rPr>
              <a:t>Output randomization (OR)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</a:rPr>
              <a:t>Resistance to cryptanalysis (CR)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</a:pPr>
            <a:r>
              <a:rPr lang="en-US" sz="3200" dirty="0">
                <a:solidFill>
                  <a:prstClr val="black"/>
                </a:solidFill>
              </a:rPr>
              <a:t>Relative round/relative key length (RR/RK)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F3315-CBE1-4FF6-8C30-260A53B4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26" y="4257675"/>
            <a:ext cx="3793374" cy="207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2263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Characterizing Ciphers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Security (quantified)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Our primary knob!</a:t>
            </a:r>
          </a:p>
        </p:txBody>
      </p:sp>
    </p:spTree>
    <p:extLst>
      <p:ext uri="{BB962C8B-B14F-4D97-AF65-F5344CB8AC3E}">
        <p14:creationId xmlns:p14="http://schemas.microsoft.com/office/powerpoint/2010/main" val="1202945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Characterizing Ciphers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Security (quantified)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Our primary knob!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Energy use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Strictly linear? Software vs hardware </a:t>
            </a:r>
            <a:r>
              <a:rPr lang="en-US" sz="3200" dirty="0" err="1">
                <a:solidFill>
                  <a:prstClr val="black"/>
                </a:solidFill>
              </a:rPr>
              <a:t>impl</a:t>
            </a:r>
            <a:r>
              <a:rPr lang="en-US" sz="3200" dirty="0">
                <a:solidFill>
                  <a:prstClr val="black"/>
                </a:solidFill>
              </a:rPr>
              <a:t> tradeoffs?</a:t>
            </a:r>
          </a:p>
        </p:txBody>
      </p:sp>
    </p:spTree>
    <p:extLst>
      <p:ext uri="{BB962C8B-B14F-4D97-AF65-F5344CB8AC3E}">
        <p14:creationId xmlns:p14="http://schemas.microsoft.com/office/powerpoint/2010/main" val="2422652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Characterizing Ciphers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Security (quantified)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Our primary knob!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Energy use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Strictly linear? Software vs hardware </a:t>
            </a:r>
            <a:r>
              <a:rPr lang="en-US" sz="3200" dirty="0" err="1">
                <a:solidFill>
                  <a:prstClr val="black"/>
                </a:solidFill>
              </a:rPr>
              <a:t>impl</a:t>
            </a:r>
            <a:r>
              <a:rPr lang="en-US" sz="3200" dirty="0">
                <a:solidFill>
                  <a:prstClr val="black"/>
                </a:solidFill>
              </a:rPr>
              <a:t> tradeoffs?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Performance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Read and write throughput under various StrongBox configurations for sequential and random workloads of varying sizes</a:t>
            </a:r>
          </a:p>
        </p:txBody>
      </p:sp>
    </p:spTree>
    <p:extLst>
      <p:ext uri="{BB962C8B-B14F-4D97-AF65-F5344CB8AC3E}">
        <p14:creationId xmlns:p14="http://schemas.microsoft.com/office/powerpoint/2010/main" val="3017890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Characterizing Ciphers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Security (quantified)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Our primary knob!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Energy use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Strictly linear? Software vs hardware </a:t>
            </a:r>
            <a:r>
              <a:rPr lang="en-US" sz="3200" dirty="0" err="1">
                <a:solidFill>
                  <a:prstClr val="black"/>
                </a:solidFill>
              </a:rPr>
              <a:t>impl</a:t>
            </a:r>
            <a:r>
              <a:rPr lang="en-US" sz="3200" dirty="0">
                <a:solidFill>
                  <a:prstClr val="black"/>
                </a:solidFill>
              </a:rPr>
              <a:t> tradeoffs?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Performance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Read and write throughput under various StrongBox configurations for sequential and random workloads of varying sizes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Area (i.e. storage requirements)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Some ciphers expand the ciphertext or otherwise require extra data to be stored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293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8628E-F8A1-42E9-BCDF-FB0FF0207778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411828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6636A-CD17-4E7E-AE9E-F1B6D57B8FAB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1417612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D4A14-F91A-4C90-B82D-91DBB3AF548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3087666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Immediate</a:t>
            </a:r>
            <a:r>
              <a:rPr lang="en-US" sz="3200" dirty="0">
                <a:solidFill>
                  <a:prstClr val="black"/>
                </a:solidFill>
              </a:rPr>
              <a:t> (slowest total throughput)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D4A14-F91A-4C90-B82D-91DBB3AF548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1975149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Immediate</a:t>
            </a:r>
            <a:r>
              <a:rPr lang="en-US" sz="3200" dirty="0">
                <a:solidFill>
                  <a:prstClr val="black"/>
                </a:solidFill>
              </a:rPr>
              <a:t> (slowest total throughput)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Forward Immediate </a:t>
            </a:r>
            <a:r>
              <a:rPr lang="en-US" sz="3200" dirty="0">
                <a:solidFill>
                  <a:prstClr val="black"/>
                </a:solidFill>
              </a:rPr>
              <a:t>(best for random IO)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5E9C8-C831-4157-B955-71D476DAF915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1362340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Immediate</a:t>
            </a:r>
            <a:r>
              <a:rPr lang="en-US" sz="3200" dirty="0">
                <a:solidFill>
                  <a:prstClr val="black"/>
                </a:solidFill>
              </a:rPr>
              <a:t> (slowest total throughput)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Forward Immediate </a:t>
            </a:r>
            <a:r>
              <a:rPr lang="en-US" sz="3200" dirty="0">
                <a:solidFill>
                  <a:prstClr val="black"/>
                </a:solidFill>
              </a:rPr>
              <a:t>(best for random IO)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Aggressive Immediate </a:t>
            </a:r>
            <a:r>
              <a:rPr lang="en-US" sz="3200" dirty="0">
                <a:solidFill>
                  <a:prstClr val="black"/>
                </a:solidFill>
              </a:rPr>
              <a:t>(sequential IO friendly)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23357-437B-42EE-A3D2-56750E8BD7D9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320842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Immediate</a:t>
            </a:r>
            <a:r>
              <a:rPr lang="en-US" sz="3200" dirty="0">
                <a:solidFill>
                  <a:prstClr val="black"/>
                </a:solidFill>
              </a:rPr>
              <a:t> (slowest total throughput)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Forward Immediate </a:t>
            </a:r>
            <a:r>
              <a:rPr lang="en-US" sz="3200" dirty="0">
                <a:solidFill>
                  <a:prstClr val="black"/>
                </a:solidFill>
              </a:rPr>
              <a:t>(best for random IO)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Aggressive Immediate </a:t>
            </a:r>
            <a:r>
              <a:rPr lang="en-US" sz="3200" dirty="0">
                <a:solidFill>
                  <a:prstClr val="black"/>
                </a:solidFill>
              </a:rPr>
              <a:t>(sequential IO friendly)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Opportunistic Immediate </a:t>
            </a:r>
            <a:r>
              <a:rPr lang="en-US" sz="3200" dirty="0">
                <a:solidFill>
                  <a:prstClr val="black"/>
                </a:solidFill>
              </a:rPr>
              <a:t>(reduces to forward-immediate)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5882F-AA33-40BB-A564-4FE44A39624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2097808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Immediate</a:t>
            </a:r>
            <a:r>
              <a:rPr lang="en-US" sz="3200" dirty="0">
                <a:solidFill>
                  <a:prstClr val="black"/>
                </a:solidFill>
              </a:rPr>
              <a:t> (slowest total throughput)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Forward Immediate </a:t>
            </a:r>
            <a:r>
              <a:rPr lang="en-US" sz="3200" dirty="0">
                <a:solidFill>
                  <a:prstClr val="black"/>
                </a:solidFill>
              </a:rPr>
              <a:t>(best for random IO)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Aggressive Immediate </a:t>
            </a:r>
            <a:r>
              <a:rPr lang="en-US" sz="3200" dirty="0">
                <a:solidFill>
                  <a:prstClr val="black"/>
                </a:solidFill>
              </a:rPr>
              <a:t>(sequential IO friendly)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Opportunistic Immediate </a:t>
            </a:r>
            <a:r>
              <a:rPr lang="en-US" sz="3200" dirty="0">
                <a:solidFill>
                  <a:prstClr val="black"/>
                </a:solidFill>
              </a:rPr>
              <a:t>(reduces to forward-immediate)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Pre-crypt</a:t>
            </a:r>
            <a:r>
              <a:rPr lang="en-US" sz="3200" dirty="0">
                <a:solidFill>
                  <a:prstClr val="black"/>
                </a:solidFill>
              </a:rPr>
              <a:t> (fastest reads by far, slowest writes)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84DF3-AFB5-41EE-AB56-F2FF3166DF47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</p:spTree>
    <p:extLst>
      <p:ext uri="{BB962C8B-B14F-4D97-AF65-F5344CB8AC3E}">
        <p14:creationId xmlns:p14="http://schemas.microsoft.com/office/powerpoint/2010/main" val="38969247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strike="noStrike" kern="1200" cap="all" spc="0" normalizeH="0" baseline="0" noProof="0" dirty="0">
                <a:ln w="3175" cmpd="sng"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Switch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How can StrongBox effectively switch between and utilize different ciphers on the same system?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Answer: cipher switching </a:t>
            </a:r>
            <a:r>
              <a:rPr lang="en-US" sz="3200" i="1" dirty="0">
                <a:solidFill>
                  <a:prstClr val="black"/>
                </a:solidFill>
              </a:rPr>
              <a:t>strategies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Immediate</a:t>
            </a:r>
            <a:r>
              <a:rPr lang="en-US" sz="3200" dirty="0">
                <a:solidFill>
                  <a:prstClr val="black"/>
                </a:solidFill>
              </a:rPr>
              <a:t> (slowest total throughput)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Forward Immediate </a:t>
            </a:r>
            <a:r>
              <a:rPr lang="en-US" sz="3200" dirty="0">
                <a:solidFill>
                  <a:prstClr val="black"/>
                </a:solidFill>
              </a:rPr>
              <a:t>(best for random IO)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Aggressive Immediate </a:t>
            </a:r>
            <a:r>
              <a:rPr lang="en-US" sz="3200" dirty="0">
                <a:solidFill>
                  <a:prstClr val="black"/>
                </a:solidFill>
              </a:rPr>
              <a:t>(sequential IO friendly)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Opportunistic Immediate </a:t>
            </a:r>
            <a:r>
              <a:rPr lang="en-US" sz="3200" dirty="0">
                <a:solidFill>
                  <a:prstClr val="black"/>
                </a:solidFill>
              </a:rPr>
              <a:t>(reduces to forward-immediate)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b="1" dirty="0">
                <a:solidFill>
                  <a:prstClr val="black"/>
                </a:solidFill>
              </a:rPr>
              <a:t>Pre-crypt</a:t>
            </a:r>
            <a:r>
              <a:rPr lang="en-US" sz="3200" dirty="0">
                <a:solidFill>
                  <a:prstClr val="black"/>
                </a:solidFill>
              </a:rPr>
              <a:t> (fastest reads by far, slowest writes)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Implying there are higher level (offline) performance/energy tradeoffs between different cipher switching strategies</a:t>
            </a:r>
          </a:p>
        </p:txBody>
      </p:sp>
      <p:pic>
        <p:nvPicPr>
          <p:cNvPr id="2050" name="Picture 2" descr="Image result for inception deeper">
            <a:extLst>
              <a:ext uri="{FF2B5EF4-FFF2-40B4-BE49-F238E27FC236}">
                <a16:creationId xmlns:a16="http://schemas.microsoft.com/office/drawing/2014/main" id="{D9DC9754-37AC-49A9-BAA6-14C846563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 bwMode="auto">
          <a:xfrm>
            <a:off x="11112180" y="5812649"/>
            <a:ext cx="965520" cy="9239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AC895-DC7B-48CE-A032-4F18886A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48" y="6246036"/>
            <a:ext cx="3271298" cy="53136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852275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/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Strongbox II: </a:t>
            </a: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GOALS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Select interesting ciphers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Quantify security, other “knobs”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Determine characteristics of ciphers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Implement cipher switching/strategies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Explore contours of tradeoff space(s) of competing concerns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Measure impact of Freestyle’s extra storage requirements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Experiment with so-called “pre-crypt” switching strategy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Model/implement dynamic switching use case scenarios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Use switching strategies to navigate the space </a:t>
            </a:r>
            <a:r>
              <a:rPr lang="en-US" sz="3200" dirty="0">
                <a:solidFill>
                  <a:srgbClr val="DB5535"/>
                </a:solidFill>
              </a:rPr>
              <a:t>for fun and profit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Explicitly state threat models for use cases</a:t>
            </a:r>
          </a:p>
        </p:txBody>
      </p:sp>
    </p:spTree>
    <p:extLst>
      <p:ext uri="{BB962C8B-B14F-4D97-AF65-F5344CB8AC3E}">
        <p14:creationId xmlns:p14="http://schemas.microsoft.com/office/powerpoint/2010/main" val="259663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Strongbox II: Progress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strike="sngStrike" dirty="0">
                <a:solidFill>
                  <a:prstClr val="black"/>
                </a:solidFill>
              </a:rPr>
              <a:t>Select interesting ciphers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strike="sngStrike" dirty="0">
                <a:solidFill>
                  <a:prstClr val="black"/>
                </a:solidFill>
              </a:rPr>
              <a:t>Quantify security, other “knobs”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strike="sngStrike" dirty="0">
                <a:solidFill>
                  <a:prstClr val="black"/>
                </a:solidFill>
              </a:rPr>
              <a:t>Determine characteristics of ciphers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strike="sngStrike" dirty="0">
                <a:solidFill>
                  <a:prstClr val="black"/>
                </a:solidFill>
              </a:rPr>
              <a:t>Implement cipher switching/strategies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Explore contours of tradeoff space(s) of competing concerns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strike="sngStrike" dirty="0">
                <a:solidFill>
                  <a:prstClr val="black"/>
                </a:solidFill>
              </a:rPr>
              <a:t>Measure impact of Freestyle’s extra storage requirements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Experiment with so-called “pre-crypt” switching strategy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Model/implement dynamic switching use case scenarios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Use switching strategies to navigate the space </a:t>
            </a:r>
            <a:r>
              <a:rPr lang="en-US" sz="3200" dirty="0">
                <a:solidFill>
                  <a:srgbClr val="DB5535"/>
                </a:solidFill>
              </a:rPr>
              <a:t>for fun and profit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200" dirty="0">
                <a:solidFill>
                  <a:prstClr val="black"/>
                </a:solidFill>
              </a:rPr>
              <a:t>Explicitly state threat models for use cases</a:t>
            </a:r>
          </a:p>
        </p:txBody>
      </p:sp>
    </p:spTree>
    <p:extLst>
      <p:ext uri="{BB962C8B-B14F-4D97-AF65-F5344CB8AC3E}">
        <p14:creationId xmlns:p14="http://schemas.microsoft.com/office/powerpoint/2010/main" val="3246981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309688"/>
            <a:ext cx="10991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update the conventional wisdom regarding FDE: stream ciphers </a:t>
            </a:r>
            <a:r>
              <a:rPr lang="en-US" sz="2400" i="1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suitable for FDE!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develop and implement a secure approach to FDE based on the ChaCha20 stream cipher, F2FS LFS, and RPMB eMMC trusted hardware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DB5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consider the tradeoff space and motivated use cases formed between ciphers other than just ChaCha20 (e.g. Freestyle, Rabbit, AES-CTR)</a:t>
            </a:r>
          </a:p>
          <a:p>
            <a:pPr lvl="1"/>
            <a:endParaRPr lang="en-US" sz="2400" dirty="0">
              <a:solidFill>
                <a:srgbClr val="DB5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StrongBox III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present a novel theoretical framework for FDE and formally evaluate the security guarantees of our (and other) constructions</a:t>
            </a:r>
          </a:p>
        </p:txBody>
      </p:sp>
    </p:spTree>
    <p:extLst>
      <p:ext uri="{BB962C8B-B14F-4D97-AF65-F5344CB8AC3E}">
        <p14:creationId xmlns:p14="http://schemas.microsoft.com/office/powerpoint/2010/main" val="367577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defRPr/>
            </a:pPr>
            <a:r>
              <a:rPr lang="en-US" sz="6000" dirty="0">
                <a:solidFill>
                  <a:srgbClr val="D24726"/>
                </a:solidFill>
              </a:rPr>
              <a:t>AES</a:t>
            </a:r>
            <a:r>
              <a:rPr lang="en-US" sz="6000" b="1" dirty="0">
                <a:solidFill>
                  <a:srgbClr val="D24726"/>
                </a:solidFill>
              </a:rPr>
              <a:t> BLOCK CIPHER IN </a:t>
            </a:r>
            <a:r>
              <a:rPr lang="en-US" sz="6000" dirty="0">
                <a:solidFill>
                  <a:srgbClr val="D24726"/>
                </a:solidFill>
              </a:rPr>
              <a:t>XTS</a:t>
            </a:r>
            <a:r>
              <a:rPr lang="en-US" sz="6000" b="1" dirty="0">
                <a:solidFill>
                  <a:srgbClr val="D24726"/>
                </a:solidFill>
              </a:rPr>
              <a:t> 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F86CD-5D85-45AF-A712-8E2087E1DBAC}"/>
              </a:ext>
            </a:extLst>
          </p:cNvPr>
          <p:cNvSpPr txBox="1"/>
          <p:nvPr/>
        </p:nvSpPr>
        <p:spPr>
          <a:xfrm>
            <a:off x="114299" y="1295400"/>
            <a:ext cx="951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AES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cipher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Inspired by traditional spinning disk storage</a:t>
            </a:r>
          </a:p>
        </p:txBody>
      </p:sp>
      <p:pic>
        <p:nvPicPr>
          <p:cNvPr id="6" name="Picture 2" descr="https://upload.wikimedia.org/wikipedia/commons/thumb/6/6e/Scheme_of_four_disk_storage.svg/873px-Scheme_of_four_disk_storage.svg.png">
            <a:extLst>
              <a:ext uri="{FF2B5EF4-FFF2-40B4-BE49-F238E27FC236}">
                <a16:creationId xmlns:a16="http://schemas.microsoft.com/office/drawing/2014/main" id="{43FC8AFD-E020-4CA1-830A-280130F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3811610"/>
            <a:ext cx="2842342" cy="33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14AA98-DC55-4B85-A860-FB7C094B17D2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STRONGBOX I</a:t>
            </a:r>
          </a:p>
        </p:txBody>
      </p:sp>
    </p:spTree>
    <p:extLst>
      <p:ext uri="{BB962C8B-B14F-4D97-AF65-F5344CB8AC3E}">
        <p14:creationId xmlns:p14="http://schemas.microsoft.com/office/powerpoint/2010/main" val="3663327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New Security Notions for FDE?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Prior generalized FDE security notions assume deterministic output due to sector number, PBA, </a:t>
            </a:r>
            <a:r>
              <a:rPr lang="en-US" sz="3600" dirty="0" err="1">
                <a:solidFill>
                  <a:prstClr val="black"/>
                </a:solidFill>
              </a:rPr>
              <a:t>etc</a:t>
            </a:r>
            <a:endParaRPr lang="en-US" sz="3600" dirty="0">
              <a:solidFill>
                <a:prstClr val="black"/>
              </a:solidFill>
            </a:endParaRP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This is not valid for ciphers under StrongBox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XOR FDE with stream ciphers/CTR mode are considered trivially vulnerable to known-plaintext attacks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StrongBox avoids this by avoiding overwrites entirely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Indistinguishable under chosen-ciphertext attack?</a:t>
            </a:r>
          </a:p>
        </p:txBody>
      </p:sp>
    </p:spTree>
    <p:extLst>
      <p:ext uri="{BB962C8B-B14F-4D97-AF65-F5344CB8AC3E}">
        <p14:creationId xmlns:p14="http://schemas.microsoft.com/office/powerpoint/2010/main" val="4265207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New Security Notions for FDE?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Prior generalized FDE security notions assume deterministic output due to sector number, PBA, </a:t>
            </a:r>
            <a:r>
              <a:rPr lang="en-US" sz="3600" dirty="0" err="1">
                <a:solidFill>
                  <a:prstClr val="black"/>
                </a:solidFill>
              </a:rPr>
              <a:t>etc</a:t>
            </a:r>
            <a:endParaRPr lang="en-US" sz="3600" dirty="0">
              <a:solidFill>
                <a:prstClr val="black"/>
              </a:solidFill>
            </a:endParaRP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This is not valid for ciphers under StrongBox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XOR FDE with stream ciphers/CTR mode are considered trivially vulnerable to known-plaintext attacks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StrongBox avoids this by avoiding overwrites entirely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Indistinguishable under chosen-ciphertext attack?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srgbClr val="DB5535"/>
                </a:solidFill>
              </a:rPr>
              <a:t>We want: well-defined worthy cryptographic goals for StrongBox</a:t>
            </a:r>
          </a:p>
        </p:txBody>
      </p:sp>
    </p:spTree>
    <p:extLst>
      <p:ext uri="{BB962C8B-B14F-4D97-AF65-F5344CB8AC3E}">
        <p14:creationId xmlns:p14="http://schemas.microsoft.com/office/powerpoint/2010/main" val="3287722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/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Strongbox III: </a:t>
            </a: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GOALS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Define a new set of formal FDE security notions</a:t>
            </a:r>
          </a:p>
        </p:txBody>
      </p:sp>
    </p:spTree>
    <p:extLst>
      <p:ext uri="{BB962C8B-B14F-4D97-AF65-F5344CB8AC3E}">
        <p14:creationId xmlns:p14="http://schemas.microsoft.com/office/powerpoint/2010/main" val="2472657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/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Strongbox III: </a:t>
            </a: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GOALS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Define a new set of formal FDE security notions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Use these notions to construct a theoretical framework to evaluate StrongBox FDE (subject to practical constraints)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E.g. we argue StrongBox with a stream cipher achieves IND-CPA FDE despite traditional wisdom</a:t>
            </a:r>
          </a:p>
        </p:txBody>
      </p:sp>
    </p:spTree>
    <p:extLst>
      <p:ext uri="{BB962C8B-B14F-4D97-AF65-F5344CB8AC3E}">
        <p14:creationId xmlns:p14="http://schemas.microsoft.com/office/powerpoint/2010/main" val="19972400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/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Strongbox III: </a:t>
            </a: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GOALS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Define a new set of formal FDE security notions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Use these notions to construct a theoretical framework to evaluate StrongBox FDE (subject to practical constraints)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E.g. we argue StrongBox with a stream cipher achieves IND-CPA FDE despite traditional wisdom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Refine security notions, models; evaluate other relevant constructions versus StrongBox using our framework</a:t>
            </a:r>
          </a:p>
        </p:txBody>
      </p:sp>
    </p:spTree>
    <p:extLst>
      <p:ext uri="{BB962C8B-B14F-4D97-AF65-F5344CB8AC3E}">
        <p14:creationId xmlns:p14="http://schemas.microsoft.com/office/powerpoint/2010/main" val="22057794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-2" y="121426"/>
            <a:ext cx="12191999" cy="907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/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</a:rPr>
              <a:t>Strongbox III: </a:t>
            </a:r>
            <a:r>
              <a:rPr lang="en-US" sz="6000" b="1" cap="all" dirty="0">
                <a:ln w="3175" cmpd="sng">
                  <a:noFill/>
                </a:ln>
                <a:solidFill>
                  <a:srgbClr val="D24726"/>
                </a:solidFill>
                <a:latin typeface="Calibri Light" panose="020F0302020204030204"/>
              </a:rPr>
              <a:t>GOALS</a:t>
            </a:r>
            <a:endParaRPr kumimoji="0" lang="en-US" sz="6000" b="1" i="0" u="sng" strike="noStrike" kern="1200" cap="all" spc="0" normalizeH="0" baseline="0" noProof="0" dirty="0">
              <a:ln w="3175" cmpd="sng">
                <a:noFill/>
              </a:ln>
              <a:solidFill>
                <a:srgbClr val="D2472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0F3A7-B4D4-4718-93D6-D223AF0C791F}"/>
              </a:ext>
            </a:extLst>
          </p:cNvPr>
          <p:cNvSpPr/>
          <p:nvPr/>
        </p:nvSpPr>
        <p:spPr>
          <a:xfrm>
            <a:off x="11077575" y="6467475"/>
            <a:ext cx="2828925" cy="257175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STRONGBOX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DFF0B-6854-44D6-8C18-54867051926B}"/>
              </a:ext>
            </a:extLst>
          </p:cNvPr>
          <p:cNvSpPr txBox="1"/>
          <p:nvPr/>
        </p:nvSpPr>
        <p:spPr>
          <a:xfrm>
            <a:off x="114300" y="1295400"/>
            <a:ext cx="1196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Define a new set of formal FDE security notions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Use these notions to construct a theoretical framework to evaluate StrongBox FDE (subject to practical constraints)</a:t>
            </a:r>
          </a:p>
          <a:p>
            <a:pPr marL="1028700" lvl="2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E.g. we argue StrongBox with a stream cipher achieves IND-CPA FDE despite traditional wisdom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Refine security notions, models; evaluate other relevant constructions versus StrongBox using our framework</a:t>
            </a:r>
          </a:p>
          <a:p>
            <a:pPr marL="571500" lvl="1" indent="-571500">
              <a:buClr>
                <a:prstClr val="black"/>
              </a:buClr>
              <a:buFont typeface="Calibri" panose="020F0502020204030204" pitchFamily="34" charset="0"/>
              <a:buChar char="◊"/>
              <a:defRPr/>
            </a:pPr>
            <a:r>
              <a:rPr lang="en-US" sz="3600" dirty="0">
                <a:solidFill>
                  <a:prstClr val="black"/>
                </a:solidFill>
              </a:rPr>
              <a:t>Revisit AES-XTS formal security guarantees versus StrongBox with any valid cipher</a:t>
            </a:r>
          </a:p>
        </p:txBody>
      </p:sp>
    </p:spTree>
    <p:extLst>
      <p:ext uri="{BB962C8B-B14F-4D97-AF65-F5344CB8AC3E}">
        <p14:creationId xmlns:p14="http://schemas.microsoft.com/office/powerpoint/2010/main" val="38748358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SB I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A9E837-1CF3-4923-8E30-94AB8B4C2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2249" y="431530"/>
            <a:ext cx="2118502" cy="207563"/>
          </a:xfrm>
        </p:spPr>
        <p:txBody>
          <a:bodyPr>
            <a:noAutofit/>
          </a:bodyPr>
          <a:lstStyle/>
          <a:p>
            <a:r>
              <a:rPr lang="en-US" dirty="0"/>
              <a:t>INITIAL EXPERIMENTS</a:t>
            </a:r>
            <a:endParaRPr lang="ru-R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18560" y="629506"/>
            <a:ext cx="1845878" cy="137062"/>
          </a:xfrm>
        </p:spPr>
        <p:txBody>
          <a:bodyPr>
            <a:noAutofit/>
          </a:bodyPr>
          <a:lstStyle/>
          <a:p>
            <a:r>
              <a:rPr lang="en-US" sz="900" dirty="0"/>
              <a:t>Literature review and data gathering</a:t>
            </a:r>
            <a:endParaRPr lang="ru-RU" sz="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894C19-9FAB-43B1-85B9-CB0B890E7C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368F96B-C4DE-44C0-B817-D7856E6752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22681" y="2025874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THREAT MODELING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B1980E-9DD3-42DE-8F61-F99D5543C47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74075" y="2206034"/>
            <a:ext cx="2223340" cy="180628"/>
          </a:xfrm>
        </p:spPr>
        <p:txBody>
          <a:bodyPr>
            <a:noAutofit/>
          </a:bodyPr>
          <a:lstStyle/>
          <a:p>
            <a:r>
              <a:rPr lang="en-US" sz="900" dirty="0"/>
              <a:t>Address threats to stream cipher based FDE</a:t>
            </a:r>
            <a:endParaRPr lang="ru-RU" sz="9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55391" y="437795"/>
            <a:ext cx="1790093" cy="204276"/>
          </a:xfrm>
        </p:spPr>
        <p:txBody>
          <a:bodyPr>
            <a:noAutofit/>
          </a:bodyPr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74B2B85-AD22-4077-83F1-E8A029BDD2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0108" y="639093"/>
            <a:ext cx="2289091" cy="184285"/>
          </a:xfrm>
        </p:spPr>
        <p:txBody>
          <a:bodyPr>
            <a:noAutofit/>
          </a:bodyPr>
          <a:lstStyle/>
          <a:p>
            <a:r>
              <a:rPr lang="en-US" sz="900" dirty="0"/>
              <a:t>6000+ LoC solution and experimental setup</a:t>
            </a:r>
            <a:endParaRPr lang="ru-RU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6E260A-6B73-4483-8F8B-5B22E648BF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F2613F-DCC0-4A1F-9B48-C279DDE0C20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84677" y="2022880"/>
            <a:ext cx="1970522" cy="210264"/>
          </a:xfrm>
        </p:spPr>
        <p:txBody>
          <a:bodyPr>
            <a:noAutofit/>
          </a:bodyPr>
          <a:lstStyle/>
          <a:p>
            <a:r>
              <a:rPr lang="en-US" dirty="0"/>
              <a:t>FOUNDATIONAL PAPER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7BB4E68-6401-4C98-8572-F315F0392AD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06872" y="2227374"/>
            <a:ext cx="1726129" cy="176047"/>
          </a:xfrm>
        </p:spPr>
        <p:txBody>
          <a:bodyPr>
            <a:normAutofit/>
          </a:bodyPr>
          <a:lstStyle/>
          <a:p>
            <a:r>
              <a:rPr lang="en-US" sz="900" dirty="0"/>
              <a:t>ASPLOS 2018</a:t>
            </a:r>
            <a:endParaRPr lang="ru-RU" sz="9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dirty="0"/>
              <a:t>SB II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05170" y="4073394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CIPHER ABSTRACTION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F3490A6-CE9A-4C91-9932-EEF33F6A61D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105169" y="4275620"/>
            <a:ext cx="1892555" cy="204276"/>
          </a:xfrm>
        </p:spPr>
        <p:txBody>
          <a:bodyPr>
            <a:noAutofit/>
          </a:bodyPr>
          <a:lstStyle/>
          <a:p>
            <a:r>
              <a:rPr lang="en-US" sz="900" dirty="0"/>
              <a:t>Rebuild StrongBox for multiple ciphers</a:t>
            </a:r>
            <a:endParaRPr lang="ru-RU" sz="9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PARETO CURVES</a:t>
            </a:r>
            <a:endParaRPr lang="ru-RU" dirty="0"/>
          </a:p>
          <a:p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5B9CEB-0CEB-4050-8317-0807EADC0F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Characterize tradeoff space</a:t>
            </a:r>
            <a:endParaRPr lang="ru-RU" sz="900" dirty="0"/>
          </a:p>
          <a:p>
            <a:endParaRPr lang="ru-RU" sz="9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lvl="0"/>
            <a:r>
              <a:rPr lang="en-US" sz="1600" b="1" dirty="0">
                <a:solidFill>
                  <a:srgbClr val="00B050"/>
                </a:solidFill>
              </a:rPr>
              <a:t>NOW</a:t>
            </a:r>
            <a:endParaRPr lang="ru-RU" sz="160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AEBAB8-BDEB-4E4A-B443-829D3C340CA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CIPHER SWITCHING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6FA574-2C1D-466A-8970-8B2776FA33D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000999" y="4264761"/>
            <a:ext cx="2581491" cy="263285"/>
          </a:xfrm>
        </p:spPr>
        <p:txBody>
          <a:bodyPr>
            <a:normAutofit/>
          </a:bodyPr>
          <a:lstStyle/>
          <a:p>
            <a:r>
              <a:rPr lang="en-US" sz="900" dirty="0"/>
              <a:t>Implement and experiment with switch strategies</a:t>
            </a:r>
            <a:endParaRPr lang="ru-RU" sz="9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968" y="2914158"/>
            <a:ext cx="1044000" cy="1044000"/>
          </a:xfrm>
        </p:spPr>
        <p:txBody>
          <a:bodyPr>
            <a:noAutofit/>
          </a:bodyPr>
          <a:lstStyle/>
          <a:p>
            <a:r>
              <a:rPr lang="en-US" sz="1400" dirty="0"/>
              <a:t>4/2019</a:t>
            </a:r>
            <a:endParaRPr lang="ru-RU" sz="14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51450" y="2505648"/>
            <a:ext cx="1845878" cy="204276"/>
          </a:xfrm>
        </p:spPr>
        <p:txBody>
          <a:bodyPr>
            <a:noAutofit/>
          </a:bodyPr>
          <a:lstStyle/>
          <a:p>
            <a:r>
              <a:rPr lang="en-US" dirty="0"/>
              <a:t>USE CASE STUDIES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46F0E31-A00A-4287-813C-109216A59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071197" y="2697623"/>
            <a:ext cx="1726129" cy="176047"/>
          </a:xfrm>
        </p:spPr>
        <p:txBody>
          <a:bodyPr>
            <a:normAutofit/>
          </a:bodyPr>
          <a:lstStyle/>
          <a:p>
            <a:r>
              <a:rPr lang="en-US" sz="900" dirty="0"/>
              <a:t>Study key tradeoff use cases</a:t>
            </a:r>
            <a:endParaRPr lang="ru-RU" sz="900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SB III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5/2019</a:t>
            </a:r>
            <a:endParaRPr lang="ru-RU" sz="14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F4A9D67-1B01-4CF8-AC0D-C7E518691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7DFA977-B8C8-428F-BA2B-EFF078C726C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Literature review and organization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6/2019</a:t>
            </a:r>
            <a:endParaRPr lang="ru-RU" sz="1400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FORMALIZATION</a:t>
            </a:r>
            <a:endParaRPr lang="ru-RU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75CE6EC-954F-4DE1-BFD8-21E7D92FDE1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64856" y="6309786"/>
            <a:ext cx="2232559" cy="204276"/>
          </a:xfrm>
        </p:spPr>
        <p:txBody>
          <a:bodyPr>
            <a:noAutofit/>
          </a:bodyPr>
          <a:lstStyle/>
          <a:p>
            <a:r>
              <a:rPr lang="en-US" sz="900" dirty="0"/>
              <a:t>Constructing a useful theoretical framework</a:t>
            </a:r>
            <a:endParaRPr lang="ru-RU" sz="9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8/2019</a:t>
            </a:r>
            <a:endParaRPr lang="ru-RU" sz="1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6FA5D30-6CB0-4EEA-AB74-670C4C1A6E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EVALUATION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39FE52-3A9A-43A5-9827-31AEC68BEE7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652929" y="4758610"/>
            <a:ext cx="1939968" cy="140196"/>
          </a:xfrm>
        </p:spPr>
        <p:txBody>
          <a:bodyPr>
            <a:noAutofit/>
          </a:bodyPr>
          <a:lstStyle/>
          <a:p>
            <a:r>
              <a:rPr lang="en-US" sz="900" dirty="0"/>
              <a:t>Assess and refine security models</a:t>
            </a:r>
            <a:endParaRPr lang="ru-RU" sz="9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12/2019</a:t>
            </a:r>
            <a:endParaRPr lang="ru-RU" sz="14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7656" y="6121335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CRYPTANALYSIS</a:t>
            </a:r>
            <a:endParaRPr lang="ru-RU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0E93532-CE49-4B9B-B7CE-189B4CACB3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943715" y="6322835"/>
            <a:ext cx="2124210" cy="182063"/>
          </a:xfrm>
        </p:spPr>
        <p:txBody>
          <a:bodyPr>
            <a:noAutofit/>
          </a:bodyPr>
          <a:lstStyle/>
          <a:p>
            <a:r>
              <a:rPr lang="en-US" sz="900" dirty="0"/>
              <a:t>StrongBox compared to other constructions</a:t>
            </a:r>
            <a:endParaRPr lang="ru-RU" sz="9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!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03659-1C3C-40E5-BE1B-1DCC6A9C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3488" y="89727"/>
            <a:ext cx="2743200" cy="17671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rgbClr val="D247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TIMELINE: THE ROAD SO FAR</a:t>
            </a:r>
            <a:endParaRPr kumimoji="0" lang="ru-RU" sz="1200" b="1" i="0" strike="noStrike" kern="1200" cap="none" spc="0" normalizeH="0" baseline="0" noProof="0" dirty="0">
              <a:ln>
                <a:noFill/>
              </a:ln>
              <a:solidFill>
                <a:srgbClr val="D247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7" name="Picture 5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6E2FCC-49F4-4EBB-B3DF-A7B2655D1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243598" y="2860822"/>
            <a:ext cx="610970" cy="624412"/>
          </a:xfrm>
          <a:prstGeom prst="rect">
            <a:avLst/>
          </a:prstGeom>
        </p:spPr>
      </p:pic>
      <p:pic>
        <p:nvPicPr>
          <p:cNvPr id="58" name="Picture 5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4A000E9-6801-42A3-B5FC-0C13F2D85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79"/>
          <a:stretch/>
        </p:blipFill>
        <p:spPr>
          <a:xfrm>
            <a:off x="243597" y="3687152"/>
            <a:ext cx="610971" cy="75799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1026" name="Picture 2" descr="Image result for nsf logo">
            <a:extLst>
              <a:ext uri="{FF2B5EF4-FFF2-40B4-BE49-F238E27FC236}">
                <a16:creationId xmlns:a16="http://schemas.microsoft.com/office/drawing/2014/main" id="{748483B9-57EE-443D-BCFE-CD25F537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1" grpId="0" build="p"/>
      <p:bldP spid="22" grpId="0" build="p"/>
      <p:bldP spid="11" grpId="0" build="p" animBg="1"/>
      <p:bldP spid="23" grpId="0" build="p"/>
      <p:bldP spid="24" grpId="0" build="p"/>
      <p:bldP spid="10" grpId="0" build="p" animBg="1"/>
      <p:bldP spid="25" grpId="0" build="p"/>
      <p:bldP spid="26" grpId="0" build="p"/>
      <p:bldP spid="9" grpId="0" build="p" animBg="1"/>
      <p:bldP spid="27" grpId="0" build="p"/>
      <p:bldP spid="28" grpId="0" build="p"/>
      <p:bldP spid="13" grpId="0" uiExpand="1" build="p" animBg="1"/>
      <p:bldP spid="35" grpId="0" build="p"/>
      <p:bldP spid="36" grpId="0" build="p"/>
      <p:bldP spid="14" grpId="0" build="p" animBg="1"/>
      <p:bldP spid="31" grpId="0" build="p"/>
      <p:bldP spid="32" grpId="0" build="p"/>
      <p:bldP spid="15" grpId="0" build="p" animBg="1"/>
      <p:bldP spid="33" grpId="0" build="p"/>
      <p:bldP spid="34" grpId="0" build="p"/>
      <p:bldP spid="12" grpId="0" build="p" animBg="1"/>
      <p:bldP spid="29" grpId="0" build="p"/>
      <p:bldP spid="30" grpId="0" build="p"/>
      <p:bldP spid="16" grpId="0" uiExpand="1" build="p" animBg="1"/>
      <p:bldP spid="37" grpId="0" build="p"/>
      <p:bldP spid="38" grpId="0" build="p"/>
      <p:bldP spid="18" grpId="0" build="p" animBg="1"/>
      <p:bldP spid="41" grpId="0" build="p"/>
      <p:bldP spid="42" grpId="0" build="p"/>
      <p:bldP spid="17" grpId="0" build="p" animBg="1"/>
      <p:bldP spid="39" grpId="0" build="p"/>
      <p:bldP spid="40" grpId="0" build="p"/>
      <p:bldP spid="46" grpId="0" build="p" animBg="1"/>
      <p:bldP spid="43" grpId="0" build="p"/>
      <p:bldP spid="4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46FD-E230-4B5F-BA6C-45717804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PROJECT STRONGBOX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E9DD-3735-4E01-AB90-9CBA993C434D}"/>
              </a:ext>
            </a:extLst>
          </p:cNvPr>
          <p:cNvSpPr txBox="1"/>
          <p:nvPr/>
        </p:nvSpPr>
        <p:spPr>
          <a:xfrm>
            <a:off x="990600" y="1690688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Questions?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05986D-7B70-497A-BD79-C78A612C6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3"/>
          <a:stretch/>
        </p:blipFill>
        <p:spPr>
          <a:xfrm>
            <a:off x="11349748" y="2860822"/>
            <a:ext cx="610970" cy="624412"/>
          </a:xfrm>
          <a:prstGeom prst="rect">
            <a:avLst/>
          </a:prstGeom>
        </p:spPr>
      </p:pic>
      <p:pic>
        <p:nvPicPr>
          <p:cNvPr id="5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379BA942-D03F-40A9-9B6A-D528EAA0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79"/>
          <a:stretch/>
        </p:blipFill>
        <p:spPr>
          <a:xfrm>
            <a:off x="11349747" y="3687152"/>
            <a:ext cx="610971" cy="757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Image result for nsf logo">
            <a:extLst>
              <a:ext uri="{FF2B5EF4-FFF2-40B4-BE49-F238E27FC236}">
                <a16:creationId xmlns:a16="http://schemas.microsoft.com/office/drawing/2014/main" id="{A3EF5D07-5647-473F-A603-45D76908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8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3DC95C6-30F1-42F8-9EEB-F7255CD64CBE}"/>
              </a:ext>
            </a:extLst>
          </p:cNvPr>
          <p:cNvSpPr txBox="1">
            <a:spLocks/>
          </p:cNvSpPr>
          <p:nvPr/>
        </p:nvSpPr>
        <p:spPr>
          <a:xfrm>
            <a:off x="952500" y="6447179"/>
            <a:ext cx="10954576" cy="407987"/>
          </a:xfrm>
          <a:prstGeom prst="rect">
            <a:avLst/>
          </a:prstGeom>
        </p:spPr>
        <p:txBody>
          <a:bodyPr tIns="9144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BERNARD DICKENS III          HARYADI S. GUNAWI          DAVID CASH          ARIEL J. FELDMAN          HENRY HOFFMANN</a:t>
            </a:r>
          </a:p>
        </p:txBody>
      </p:sp>
    </p:spTree>
    <p:extLst>
      <p:ext uri="{BB962C8B-B14F-4D97-AF65-F5344CB8AC3E}">
        <p14:creationId xmlns:p14="http://schemas.microsoft.com/office/powerpoint/2010/main" val="9082033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openxmlformats.org/package/2006/metadata/core-properties"/>
    <ds:schemaRef ds:uri="b348f026-0623-4e77-bd1b-15beed583077"/>
    <ds:schemaRef ds:uri="http://www.w3.org/XML/1998/namespace"/>
    <ds:schemaRef ds:uri="http://purl.org/dc/terms/"/>
    <ds:schemaRef ds:uri="http://purl.org/dc/elements/1.1/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3953</Words>
  <Application>Microsoft Office PowerPoint</Application>
  <PresentationFormat>Widescreen</PresentationFormat>
  <Paragraphs>870</Paragraphs>
  <Slides>97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8" baseType="lpstr">
      <vt:lpstr>Arial</vt:lpstr>
      <vt:lpstr>Calibri</vt:lpstr>
      <vt:lpstr>Calibri Light</vt:lpstr>
      <vt:lpstr>Century Gothic</vt:lpstr>
      <vt:lpstr>Franklin Gothic Demi</vt:lpstr>
      <vt:lpstr>Hack</vt:lpstr>
      <vt:lpstr>Segoe UI</vt:lpstr>
      <vt:lpstr>Wingdings</vt:lpstr>
      <vt:lpstr>Office Theme</vt:lpstr>
      <vt:lpstr>1_Office Theme</vt:lpstr>
      <vt:lpstr>2_Office Theme</vt:lpstr>
      <vt:lpstr>PROJECT STRONGBOX</vt:lpstr>
      <vt:lpstr>STRONGBOX</vt:lpstr>
      <vt:lpstr>STRONGBOX</vt:lpstr>
      <vt:lpstr>STRONGBOX</vt:lpstr>
      <vt:lpstr>STRONGBOX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STRONGBOX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STRONGBOX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STRONGBOX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2019-02-27T12:26:18Z</dcterms:created>
  <dcterms:modified xsi:type="dcterms:W3CDTF">2019-03-12T12:53:56Z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